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12192000"/>
  <p:embeddedFontLst>
    <p:embeddedFont>
      <p:font typeface="MiSans" panose="020B0604020202020204" charset="-122"/>
      <p:regular r:id="rId20"/>
    </p:embeddedFont>
    <p:embeddedFont>
      <p:font typeface="Liter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017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722120e77585aa653cf61c514c877ec60683577f.jpg"/>
          <p:cNvPicPr>
            <a:picLocks noChangeAspect="1"/>
          </p:cNvPicPr>
          <p:nvPr/>
        </p:nvPicPr>
        <p:blipFill>
          <a:blip r:embed="rId3">
            <a:alphaModFix amt="40000"/>
          </a:blip>
          <a:srcRect l="9583" r="958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>
                  <a:alpha val="95000"/>
                </a:srgbClr>
              </a:gs>
              <a:gs pos="50000">
                <a:srgbClr val="0F172A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1167765"/>
            <a:ext cx="3665220" cy="388620"/>
          </a:xfrm>
          <a:custGeom>
            <a:avLst/>
            <a:gdLst/>
            <a:ahLst/>
            <a:cxnLst/>
            <a:rect l="l" t="t" r="r" b="b"/>
            <a:pathLst>
              <a:path w="3665220" h="388620">
                <a:moveTo>
                  <a:pt x="38100" y="0"/>
                </a:moveTo>
                <a:lnTo>
                  <a:pt x="3627120" y="0"/>
                </a:lnTo>
                <a:cubicBezTo>
                  <a:pt x="3648162" y="0"/>
                  <a:pt x="3665220" y="17058"/>
                  <a:pt x="3665220" y="38100"/>
                </a:cubicBezTo>
                <a:lnTo>
                  <a:pt x="3665220" y="350520"/>
                </a:lnTo>
                <a:cubicBezTo>
                  <a:pt x="3665220" y="371562"/>
                  <a:pt x="3648162" y="388620"/>
                  <a:pt x="3627120" y="388620"/>
                </a:cubicBezTo>
                <a:lnTo>
                  <a:pt x="38100" y="388620"/>
                </a:lnTo>
                <a:cubicBezTo>
                  <a:pt x="17058" y="388620"/>
                  <a:pt x="0" y="371562"/>
                  <a:pt x="0" y="3505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 w="10160">
            <a:solidFill>
              <a:srgbClr val="38BDF8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1020" y="1247775"/>
            <a:ext cx="3426143" cy="2209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CYBERSECURITY TECHNICAL DEEP DIVE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819275"/>
            <a:ext cx="3178493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 File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733675"/>
            <a:ext cx="3841433" cy="1310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Analysis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074795"/>
            <a:ext cx="74295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Deep Dive into Portable Executable Structure for Malware Analysis and Reverse Engineering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19100" y="534162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1424" y="1619"/>
                </a:moveTo>
                <a:cubicBezTo>
                  <a:pt x="139080" y="558"/>
                  <a:pt x="136568" y="0"/>
                  <a:pt x="133945" y="0"/>
                </a:cubicBezTo>
                <a:cubicBezTo>
                  <a:pt x="131322" y="0"/>
                  <a:pt x="128811" y="558"/>
                  <a:pt x="126467" y="1619"/>
                </a:cubicBezTo>
                <a:lnTo>
                  <a:pt x="21375" y="46211"/>
                </a:lnTo>
                <a:cubicBezTo>
                  <a:pt x="9097" y="51402"/>
                  <a:pt x="-56" y="63512"/>
                  <a:pt x="0" y="78135"/>
                </a:cubicBezTo>
                <a:cubicBezTo>
                  <a:pt x="279" y="133499"/>
                  <a:pt x="23050" y="234795"/>
                  <a:pt x="119211" y="280839"/>
                </a:cubicBezTo>
                <a:cubicBezTo>
                  <a:pt x="128532" y="285304"/>
                  <a:pt x="139359" y="285304"/>
                  <a:pt x="148679" y="280839"/>
                </a:cubicBezTo>
                <a:cubicBezTo>
                  <a:pt x="244897" y="234795"/>
                  <a:pt x="267667" y="133499"/>
                  <a:pt x="267891" y="78135"/>
                </a:cubicBezTo>
                <a:cubicBezTo>
                  <a:pt x="267946" y="63512"/>
                  <a:pt x="258794" y="51402"/>
                  <a:pt x="246515" y="46211"/>
                </a:cubicBezTo>
                <a:lnTo>
                  <a:pt x="141424" y="1619"/>
                </a:lnTo>
                <a:close/>
                <a:moveTo>
                  <a:pt x="133945" y="71438"/>
                </a:moveTo>
                <a:cubicBezTo>
                  <a:pt x="141368" y="71438"/>
                  <a:pt x="147340" y="77409"/>
                  <a:pt x="147340" y="84832"/>
                </a:cubicBezTo>
                <a:cubicBezTo>
                  <a:pt x="147340" y="97613"/>
                  <a:pt x="162799" y="104031"/>
                  <a:pt x="171841" y="94990"/>
                </a:cubicBezTo>
                <a:cubicBezTo>
                  <a:pt x="177087" y="89743"/>
                  <a:pt x="185570" y="89743"/>
                  <a:pt x="190760" y="94990"/>
                </a:cubicBezTo>
                <a:cubicBezTo>
                  <a:pt x="195951" y="100236"/>
                  <a:pt x="196007" y="108719"/>
                  <a:pt x="190760" y="113909"/>
                </a:cubicBezTo>
                <a:cubicBezTo>
                  <a:pt x="181719" y="122951"/>
                  <a:pt x="188137" y="138410"/>
                  <a:pt x="200918" y="138410"/>
                </a:cubicBezTo>
                <a:cubicBezTo>
                  <a:pt x="208341" y="138410"/>
                  <a:pt x="214312" y="144382"/>
                  <a:pt x="214312" y="151805"/>
                </a:cubicBezTo>
                <a:cubicBezTo>
                  <a:pt x="214312" y="159227"/>
                  <a:pt x="208341" y="165199"/>
                  <a:pt x="200918" y="165199"/>
                </a:cubicBezTo>
                <a:cubicBezTo>
                  <a:pt x="188137" y="165199"/>
                  <a:pt x="181719" y="180659"/>
                  <a:pt x="190760" y="189700"/>
                </a:cubicBezTo>
                <a:cubicBezTo>
                  <a:pt x="196007" y="194946"/>
                  <a:pt x="196007" y="203429"/>
                  <a:pt x="190760" y="208620"/>
                </a:cubicBezTo>
                <a:cubicBezTo>
                  <a:pt x="185514" y="213810"/>
                  <a:pt x="177031" y="213866"/>
                  <a:pt x="171841" y="208620"/>
                </a:cubicBezTo>
                <a:cubicBezTo>
                  <a:pt x="162799" y="199579"/>
                  <a:pt x="147340" y="205997"/>
                  <a:pt x="147340" y="218777"/>
                </a:cubicBezTo>
                <a:cubicBezTo>
                  <a:pt x="147340" y="226200"/>
                  <a:pt x="141368" y="232172"/>
                  <a:pt x="133945" y="232172"/>
                </a:cubicBezTo>
                <a:cubicBezTo>
                  <a:pt x="126523" y="232172"/>
                  <a:pt x="120551" y="226200"/>
                  <a:pt x="120551" y="218777"/>
                </a:cubicBezTo>
                <a:cubicBezTo>
                  <a:pt x="120551" y="205997"/>
                  <a:pt x="105091" y="199579"/>
                  <a:pt x="96050" y="208620"/>
                </a:cubicBezTo>
                <a:cubicBezTo>
                  <a:pt x="90804" y="213866"/>
                  <a:pt x="82321" y="213866"/>
                  <a:pt x="77130" y="208620"/>
                </a:cubicBezTo>
                <a:cubicBezTo>
                  <a:pt x="71940" y="203374"/>
                  <a:pt x="71884" y="194890"/>
                  <a:pt x="77130" y="189700"/>
                </a:cubicBezTo>
                <a:cubicBezTo>
                  <a:pt x="86171" y="180659"/>
                  <a:pt x="79753" y="165199"/>
                  <a:pt x="66973" y="165199"/>
                </a:cubicBezTo>
                <a:cubicBezTo>
                  <a:pt x="59550" y="165199"/>
                  <a:pt x="53578" y="159227"/>
                  <a:pt x="53578" y="151805"/>
                </a:cubicBezTo>
                <a:cubicBezTo>
                  <a:pt x="53578" y="144382"/>
                  <a:pt x="59550" y="138410"/>
                  <a:pt x="66973" y="138410"/>
                </a:cubicBezTo>
                <a:cubicBezTo>
                  <a:pt x="79753" y="138410"/>
                  <a:pt x="86171" y="122951"/>
                  <a:pt x="77130" y="113909"/>
                </a:cubicBezTo>
                <a:cubicBezTo>
                  <a:pt x="71884" y="108663"/>
                  <a:pt x="71884" y="100180"/>
                  <a:pt x="77130" y="94990"/>
                </a:cubicBezTo>
                <a:cubicBezTo>
                  <a:pt x="82376" y="89799"/>
                  <a:pt x="90860" y="89743"/>
                  <a:pt x="96050" y="94990"/>
                </a:cubicBezTo>
                <a:cubicBezTo>
                  <a:pt x="105091" y="104031"/>
                  <a:pt x="120551" y="97613"/>
                  <a:pt x="120551" y="84832"/>
                </a:cubicBezTo>
                <a:cubicBezTo>
                  <a:pt x="120551" y="77409"/>
                  <a:pt x="126523" y="71438"/>
                  <a:pt x="133945" y="71438"/>
                </a:cubicBezTo>
                <a:close/>
                <a:moveTo>
                  <a:pt x="116086" y="147340"/>
                </a:moveTo>
                <a:cubicBezTo>
                  <a:pt x="123479" y="147340"/>
                  <a:pt x="129480" y="141338"/>
                  <a:pt x="129480" y="133945"/>
                </a:cubicBezTo>
                <a:cubicBezTo>
                  <a:pt x="129480" y="126553"/>
                  <a:pt x="123479" y="120551"/>
                  <a:pt x="116086" y="120551"/>
                </a:cubicBezTo>
                <a:cubicBezTo>
                  <a:pt x="108693" y="120551"/>
                  <a:pt x="102691" y="126553"/>
                  <a:pt x="102691" y="133945"/>
                </a:cubicBezTo>
                <a:cubicBezTo>
                  <a:pt x="102691" y="141338"/>
                  <a:pt x="108693" y="147340"/>
                  <a:pt x="116086" y="147340"/>
                </a:cubicBezTo>
                <a:close/>
                <a:moveTo>
                  <a:pt x="165199" y="169664"/>
                </a:moveTo>
                <a:cubicBezTo>
                  <a:pt x="165199" y="162271"/>
                  <a:pt x="159197" y="156270"/>
                  <a:pt x="151805" y="156270"/>
                </a:cubicBezTo>
                <a:cubicBezTo>
                  <a:pt x="144412" y="156270"/>
                  <a:pt x="138410" y="162271"/>
                  <a:pt x="138410" y="169664"/>
                </a:cubicBezTo>
                <a:cubicBezTo>
                  <a:pt x="138410" y="177057"/>
                  <a:pt x="144412" y="183059"/>
                  <a:pt x="151805" y="183059"/>
                </a:cubicBezTo>
                <a:cubicBezTo>
                  <a:pt x="159197" y="183059"/>
                  <a:pt x="165199" y="177057"/>
                  <a:pt x="165199" y="169664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0" name="Text 7"/>
          <p:cNvSpPr/>
          <p:nvPr/>
        </p:nvSpPr>
        <p:spPr>
          <a:xfrm>
            <a:off x="852488" y="5274945"/>
            <a:ext cx="1247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Malware Analysis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52488" y="5503545"/>
            <a:ext cx="1238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Static &amp; Dynamic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349817" y="5341620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01364" y="670"/>
                </a:moveTo>
                <a:cubicBezTo>
                  <a:pt x="191877" y="-2065"/>
                  <a:pt x="181998" y="3460"/>
                  <a:pt x="179263" y="12948"/>
                </a:cubicBezTo>
                <a:lnTo>
                  <a:pt x="107826" y="262979"/>
                </a:lnTo>
                <a:cubicBezTo>
                  <a:pt x="105091" y="272467"/>
                  <a:pt x="110617" y="282346"/>
                  <a:pt x="120104" y="285080"/>
                </a:cubicBezTo>
                <a:cubicBezTo>
                  <a:pt x="129592" y="287815"/>
                  <a:pt x="139471" y="282290"/>
                  <a:pt x="142205" y="272802"/>
                </a:cubicBezTo>
                <a:lnTo>
                  <a:pt x="213643" y="22771"/>
                </a:lnTo>
                <a:cubicBezTo>
                  <a:pt x="216377" y="13283"/>
                  <a:pt x="210852" y="3404"/>
                  <a:pt x="201364" y="670"/>
                </a:cubicBezTo>
                <a:close/>
                <a:moveTo>
                  <a:pt x="237418" y="76628"/>
                </a:moveTo>
                <a:cubicBezTo>
                  <a:pt x="230442" y="83604"/>
                  <a:pt x="230442" y="94934"/>
                  <a:pt x="237418" y="101910"/>
                </a:cubicBezTo>
                <a:lnTo>
                  <a:pt x="278383" y="142875"/>
                </a:lnTo>
                <a:lnTo>
                  <a:pt x="237418" y="183840"/>
                </a:lnTo>
                <a:cubicBezTo>
                  <a:pt x="230442" y="190816"/>
                  <a:pt x="230442" y="202146"/>
                  <a:pt x="237418" y="209122"/>
                </a:cubicBezTo>
                <a:cubicBezTo>
                  <a:pt x="244394" y="216098"/>
                  <a:pt x="255724" y="216098"/>
                  <a:pt x="262700" y="209122"/>
                </a:cubicBezTo>
                <a:lnTo>
                  <a:pt x="316278" y="155544"/>
                </a:lnTo>
                <a:cubicBezTo>
                  <a:pt x="323255" y="148568"/>
                  <a:pt x="323255" y="137238"/>
                  <a:pt x="316278" y="130262"/>
                </a:cubicBezTo>
                <a:lnTo>
                  <a:pt x="262700" y="76684"/>
                </a:lnTo>
                <a:cubicBezTo>
                  <a:pt x="255724" y="69707"/>
                  <a:pt x="244394" y="69707"/>
                  <a:pt x="237418" y="76684"/>
                </a:cubicBezTo>
                <a:close/>
                <a:moveTo>
                  <a:pt x="84106" y="76628"/>
                </a:moveTo>
                <a:cubicBezTo>
                  <a:pt x="77130" y="69652"/>
                  <a:pt x="65801" y="69652"/>
                  <a:pt x="58824" y="76628"/>
                </a:cubicBezTo>
                <a:lnTo>
                  <a:pt x="5246" y="130206"/>
                </a:lnTo>
                <a:cubicBezTo>
                  <a:pt x="-1730" y="137182"/>
                  <a:pt x="-1730" y="148512"/>
                  <a:pt x="5246" y="155488"/>
                </a:cubicBezTo>
                <a:lnTo>
                  <a:pt x="58824" y="209066"/>
                </a:lnTo>
                <a:cubicBezTo>
                  <a:pt x="65801" y="216043"/>
                  <a:pt x="77130" y="216043"/>
                  <a:pt x="84106" y="209066"/>
                </a:cubicBezTo>
                <a:cubicBezTo>
                  <a:pt x="91083" y="202090"/>
                  <a:pt x="91083" y="190760"/>
                  <a:pt x="84106" y="183784"/>
                </a:cubicBezTo>
                <a:lnTo>
                  <a:pt x="43142" y="142875"/>
                </a:lnTo>
                <a:lnTo>
                  <a:pt x="84051" y="101910"/>
                </a:lnTo>
                <a:cubicBezTo>
                  <a:pt x="91027" y="94934"/>
                  <a:pt x="91027" y="83604"/>
                  <a:pt x="84051" y="76628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3" name="Text 10"/>
          <p:cNvSpPr/>
          <p:nvPr/>
        </p:nvSpPr>
        <p:spPr>
          <a:xfrm>
            <a:off x="2801064" y="5274945"/>
            <a:ext cx="1457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Reverse Engineering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2801064" y="5503545"/>
            <a:ext cx="1447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Windows Internals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521398" y="534162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32172" y="116086"/>
                </a:moveTo>
                <a:cubicBezTo>
                  <a:pt x="232172" y="141703"/>
                  <a:pt x="223856" y="165367"/>
                  <a:pt x="209848" y="184565"/>
                </a:cubicBezTo>
                <a:lnTo>
                  <a:pt x="280504" y="255277"/>
                </a:lnTo>
                <a:cubicBezTo>
                  <a:pt x="287480" y="262254"/>
                  <a:pt x="287480" y="273583"/>
                  <a:pt x="280504" y="280560"/>
                </a:cubicBezTo>
                <a:cubicBezTo>
                  <a:pt x="273527" y="287536"/>
                  <a:pt x="262198" y="287536"/>
                  <a:pt x="255222" y="280560"/>
                </a:cubicBezTo>
                <a:lnTo>
                  <a:pt x="184565" y="209848"/>
                </a:lnTo>
                <a:cubicBezTo>
                  <a:pt x="165367" y="223856"/>
                  <a:pt x="141703" y="232172"/>
                  <a:pt x="116086" y="232172"/>
                </a:cubicBezTo>
                <a:cubicBezTo>
                  <a:pt x="51960" y="232172"/>
                  <a:pt x="0" y="180212"/>
                  <a:pt x="0" y="116086"/>
                </a:cubicBezTo>
                <a:cubicBezTo>
                  <a:pt x="0" y="51960"/>
                  <a:pt x="51960" y="0"/>
                  <a:pt x="116086" y="0"/>
                </a:cubicBezTo>
                <a:cubicBezTo>
                  <a:pt x="180212" y="0"/>
                  <a:pt x="232172" y="51960"/>
                  <a:pt x="232172" y="116086"/>
                </a:cubicBezTo>
                <a:close/>
                <a:moveTo>
                  <a:pt x="116086" y="196453"/>
                </a:moveTo>
                <a:cubicBezTo>
                  <a:pt x="160442" y="196453"/>
                  <a:pt x="196453" y="160442"/>
                  <a:pt x="196453" y="116086"/>
                </a:cubicBezTo>
                <a:cubicBezTo>
                  <a:pt x="196453" y="71730"/>
                  <a:pt x="160442" y="35719"/>
                  <a:pt x="116086" y="35719"/>
                </a:cubicBezTo>
                <a:cubicBezTo>
                  <a:pt x="71730" y="35719"/>
                  <a:pt x="35719" y="71730"/>
                  <a:pt x="35719" y="116086"/>
                </a:cubicBezTo>
                <a:cubicBezTo>
                  <a:pt x="35719" y="160442"/>
                  <a:pt x="71730" y="196453"/>
                  <a:pt x="116086" y="196453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6" name="Text 13"/>
          <p:cNvSpPr/>
          <p:nvPr/>
        </p:nvSpPr>
        <p:spPr>
          <a:xfrm>
            <a:off x="4954786" y="5274945"/>
            <a:ext cx="1352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Anomaly Detection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4954786" y="5503545"/>
            <a:ext cx="1343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Packer Identification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iro.medium.com/b58ad89d30407340edf95c6e97363b99cd9f8310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14443" b="14443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50000">
                <a:srgbClr val="0F172A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1383982"/>
            <a:ext cx="1788795" cy="502920"/>
          </a:xfrm>
          <a:custGeom>
            <a:avLst/>
            <a:gdLst/>
            <a:ahLst/>
            <a:cxnLst/>
            <a:rect l="l" t="t" r="r" b="b"/>
            <a:pathLst>
              <a:path w="1788795" h="502920">
                <a:moveTo>
                  <a:pt x="38101" y="0"/>
                </a:moveTo>
                <a:lnTo>
                  <a:pt x="1750694" y="0"/>
                </a:lnTo>
                <a:cubicBezTo>
                  <a:pt x="1771737" y="0"/>
                  <a:pt x="1788795" y="17058"/>
                  <a:pt x="1788795" y="38101"/>
                </a:cubicBezTo>
                <a:lnTo>
                  <a:pt x="1788795" y="464819"/>
                </a:lnTo>
                <a:cubicBezTo>
                  <a:pt x="1788795" y="485862"/>
                  <a:pt x="1771737" y="502920"/>
                  <a:pt x="1750694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 w="10160">
            <a:solidFill>
              <a:srgbClr val="38BDF8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17220" y="1494472"/>
            <a:ext cx="1418153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kern="0" spc="150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26931"/>
            <a:ext cx="4587359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Import/Export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984181"/>
            <a:ext cx="2366010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Tables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214813"/>
            <a:ext cx="65151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Dynamic linking and function resolution mechanisms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4810" y="4971097"/>
            <a:ext cx="1483995" cy="502920"/>
          </a:xfrm>
          <a:custGeom>
            <a:avLst/>
            <a:gdLst/>
            <a:ahLst/>
            <a:cxnLst/>
            <a:rect l="l" t="t" r="r" b="b"/>
            <a:pathLst>
              <a:path w="1483995" h="502920">
                <a:moveTo>
                  <a:pt x="38101" y="0"/>
                </a:moveTo>
                <a:lnTo>
                  <a:pt x="1445894" y="0"/>
                </a:lnTo>
                <a:cubicBezTo>
                  <a:pt x="1466937" y="0"/>
                  <a:pt x="1483995" y="17058"/>
                  <a:pt x="1483995" y="38101"/>
                </a:cubicBezTo>
                <a:lnTo>
                  <a:pt x="1483995" y="464819"/>
                </a:lnTo>
                <a:cubicBezTo>
                  <a:pt x="1483995" y="485862"/>
                  <a:pt x="1466937" y="502920"/>
                  <a:pt x="1445894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334155">
              <a:alpha val="4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79120" y="5096828"/>
            <a:ext cx="1182052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IAT Resolution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029777" y="4971097"/>
            <a:ext cx="1341120" cy="502920"/>
          </a:xfrm>
          <a:custGeom>
            <a:avLst/>
            <a:gdLst/>
            <a:ahLst/>
            <a:cxnLst/>
            <a:rect l="l" t="t" r="r" b="b"/>
            <a:pathLst>
              <a:path w="1341120" h="502920">
                <a:moveTo>
                  <a:pt x="38101" y="0"/>
                </a:moveTo>
                <a:lnTo>
                  <a:pt x="1303019" y="0"/>
                </a:lnTo>
                <a:cubicBezTo>
                  <a:pt x="1324062" y="0"/>
                  <a:pt x="1341120" y="17058"/>
                  <a:pt x="1341120" y="38101"/>
                </a:cubicBezTo>
                <a:lnTo>
                  <a:pt x="1341120" y="464819"/>
                </a:lnTo>
                <a:cubicBezTo>
                  <a:pt x="1341120" y="485862"/>
                  <a:pt x="1324062" y="502920"/>
                  <a:pt x="1303019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334155">
              <a:alpha val="4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224088" y="5096828"/>
            <a:ext cx="104013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DLL Loading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532823" y="4971097"/>
            <a:ext cx="1341120" cy="502920"/>
          </a:xfrm>
          <a:custGeom>
            <a:avLst/>
            <a:gdLst/>
            <a:ahLst/>
            <a:cxnLst/>
            <a:rect l="l" t="t" r="r" b="b"/>
            <a:pathLst>
              <a:path w="1341120" h="502920">
                <a:moveTo>
                  <a:pt x="38101" y="0"/>
                </a:moveTo>
                <a:lnTo>
                  <a:pt x="1303019" y="0"/>
                </a:lnTo>
                <a:cubicBezTo>
                  <a:pt x="1324062" y="0"/>
                  <a:pt x="1341120" y="17058"/>
                  <a:pt x="1341120" y="38101"/>
                </a:cubicBezTo>
                <a:lnTo>
                  <a:pt x="1341120" y="464819"/>
                </a:lnTo>
                <a:cubicBezTo>
                  <a:pt x="1341120" y="485862"/>
                  <a:pt x="1324062" y="502920"/>
                  <a:pt x="1303019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334155">
              <a:alpha val="4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3727133" y="5096828"/>
            <a:ext cx="1039773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Export Table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9138" y="339138"/>
            <a:ext cx="11666337" cy="33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03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Import Address Table (IAT) &amp; DLL Resolution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9138" y="746103"/>
            <a:ext cx="11581552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Runtime linking mechanism enabling modular code execution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2529" y="1088632"/>
            <a:ext cx="5687339" cy="2550315"/>
          </a:xfrm>
          <a:custGeom>
            <a:avLst/>
            <a:gdLst/>
            <a:ahLst/>
            <a:cxnLst/>
            <a:rect l="l" t="t" r="r" b="b"/>
            <a:pathLst>
              <a:path w="5687339" h="2550315">
                <a:moveTo>
                  <a:pt x="33919" y="0"/>
                </a:moveTo>
                <a:lnTo>
                  <a:pt x="5653420" y="0"/>
                </a:lnTo>
                <a:cubicBezTo>
                  <a:pt x="5672153" y="0"/>
                  <a:pt x="5687339" y="15186"/>
                  <a:pt x="5687339" y="33919"/>
                </a:cubicBezTo>
                <a:lnTo>
                  <a:pt x="5687339" y="2516396"/>
                </a:lnTo>
                <a:cubicBezTo>
                  <a:pt x="5687339" y="2535129"/>
                  <a:pt x="5672153" y="2550315"/>
                  <a:pt x="5653420" y="2550315"/>
                </a:cubicBezTo>
                <a:lnTo>
                  <a:pt x="33919" y="2550315"/>
                </a:lnTo>
                <a:cubicBezTo>
                  <a:pt x="15186" y="2550315"/>
                  <a:pt x="0" y="2535129"/>
                  <a:pt x="0" y="2516396"/>
                </a:cubicBezTo>
                <a:lnTo>
                  <a:pt x="0" y="33919"/>
                </a:lnTo>
                <a:cubicBezTo>
                  <a:pt x="0" y="15199"/>
                  <a:pt x="15199" y="0"/>
                  <a:pt x="33919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81576" y="1227677"/>
            <a:ext cx="5494031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5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Import Directory Structure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98532" y="1566814"/>
            <a:ext cx="5392289" cy="712189"/>
          </a:xfrm>
          <a:custGeom>
            <a:avLst/>
            <a:gdLst/>
            <a:ahLst/>
            <a:cxnLst/>
            <a:rect l="l" t="t" r="r" b="b"/>
            <a:pathLst>
              <a:path w="5392289" h="712189">
                <a:moveTo>
                  <a:pt x="0" y="0"/>
                </a:moveTo>
                <a:lnTo>
                  <a:pt x="5358375" y="0"/>
                </a:lnTo>
                <a:cubicBezTo>
                  <a:pt x="5377105" y="0"/>
                  <a:pt x="5392289" y="15184"/>
                  <a:pt x="5392289" y="33914"/>
                </a:cubicBezTo>
                <a:lnTo>
                  <a:pt x="5392289" y="678275"/>
                </a:lnTo>
                <a:cubicBezTo>
                  <a:pt x="5392289" y="697005"/>
                  <a:pt x="5377105" y="712189"/>
                  <a:pt x="5358375" y="712189"/>
                </a:cubicBezTo>
                <a:lnTo>
                  <a:pt x="0" y="712189"/>
                </a:lnTo>
                <a:lnTo>
                  <a:pt x="0" y="0"/>
                </a:ln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98532" y="1566814"/>
            <a:ext cx="33914" cy="712189"/>
          </a:xfrm>
          <a:custGeom>
            <a:avLst/>
            <a:gdLst/>
            <a:ahLst/>
            <a:cxnLst/>
            <a:rect l="l" t="t" r="r" b="b"/>
            <a:pathLst>
              <a:path w="33914" h="712189">
                <a:moveTo>
                  <a:pt x="0" y="0"/>
                </a:moveTo>
                <a:lnTo>
                  <a:pt x="33914" y="0"/>
                </a:lnTo>
                <a:lnTo>
                  <a:pt x="33914" y="712189"/>
                </a:lnTo>
                <a:lnTo>
                  <a:pt x="0" y="712189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8" name="Text 6"/>
          <p:cNvSpPr/>
          <p:nvPr/>
        </p:nvSpPr>
        <p:spPr>
          <a:xfrm>
            <a:off x="583317" y="1634642"/>
            <a:ext cx="5307505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IMAGE_IMPORT_DESCRIPTOR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83317" y="1872038"/>
            <a:ext cx="5299026" cy="33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One per imported DLL. Contains pointers to DLL name, Import Lookup Table (ILT), and Import Address Table (IAT).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98532" y="2346831"/>
            <a:ext cx="5392289" cy="542620"/>
          </a:xfrm>
          <a:custGeom>
            <a:avLst/>
            <a:gdLst/>
            <a:ahLst/>
            <a:cxnLst/>
            <a:rect l="l" t="t" r="r" b="b"/>
            <a:pathLst>
              <a:path w="5392289" h="542620">
                <a:moveTo>
                  <a:pt x="0" y="0"/>
                </a:moveTo>
                <a:lnTo>
                  <a:pt x="5358376" y="0"/>
                </a:lnTo>
                <a:cubicBezTo>
                  <a:pt x="5377106" y="0"/>
                  <a:pt x="5392289" y="15184"/>
                  <a:pt x="5392289" y="33914"/>
                </a:cubicBezTo>
                <a:lnTo>
                  <a:pt x="5392289" y="508707"/>
                </a:lnTo>
                <a:cubicBezTo>
                  <a:pt x="5392289" y="527437"/>
                  <a:pt x="5377106" y="542620"/>
                  <a:pt x="5358376" y="542620"/>
                </a:cubicBezTo>
                <a:lnTo>
                  <a:pt x="0" y="542620"/>
                </a:lnTo>
                <a:lnTo>
                  <a:pt x="0" y="0"/>
                </a:ln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498532" y="2346831"/>
            <a:ext cx="33914" cy="542620"/>
          </a:xfrm>
          <a:custGeom>
            <a:avLst/>
            <a:gdLst/>
            <a:ahLst/>
            <a:cxnLst/>
            <a:rect l="l" t="t" r="r" b="b"/>
            <a:pathLst>
              <a:path w="33914" h="542620">
                <a:moveTo>
                  <a:pt x="0" y="0"/>
                </a:moveTo>
                <a:lnTo>
                  <a:pt x="33914" y="0"/>
                </a:lnTo>
                <a:lnTo>
                  <a:pt x="33914" y="542620"/>
                </a:lnTo>
                <a:lnTo>
                  <a:pt x="0" y="542620"/>
                </a:lnTo>
                <a:lnTo>
                  <a:pt x="0" y="0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2" name="Text 10"/>
          <p:cNvSpPr/>
          <p:nvPr/>
        </p:nvSpPr>
        <p:spPr>
          <a:xfrm>
            <a:off x="583317" y="2414659"/>
            <a:ext cx="5307505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Import Lookup Table (ILT)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83317" y="2652055"/>
            <a:ext cx="5299026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Array of function names/ordinals identifying imported functions. Used by the loader for resolution.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98532" y="2957279"/>
            <a:ext cx="5392289" cy="542620"/>
          </a:xfrm>
          <a:custGeom>
            <a:avLst/>
            <a:gdLst/>
            <a:ahLst/>
            <a:cxnLst/>
            <a:rect l="l" t="t" r="r" b="b"/>
            <a:pathLst>
              <a:path w="5392289" h="542620">
                <a:moveTo>
                  <a:pt x="0" y="0"/>
                </a:moveTo>
                <a:lnTo>
                  <a:pt x="5358376" y="0"/>
                </a:lnTo>
                <a:cubicBezTo>
                  <a:pt x="5377106" y="0"/>
                  <a:pt x="5392289" y="15184"/>
                  <a:pt x="5392289" y="33914"/>
                </a:cubicBezTo>
                <a:lnTo>
                  <a:pt x="5392289" y="508707"/>
                </a:lnTo>
                <a:cubicBezTo>
                  <a:pt x="5392289" y="527437"/>
                  <a:pt x="5377106" y="542620"/>
                  <a:pt x="5358376" y="542620"/>
                </a:cubicBezTo>
                <a:lnTo>
                  <a:pt x="0" y="542620"/>
                </a:lnTo>
                <a:lnTo>
                  <a:pt x="0" y="0"/>
                </a:ln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498532" y="2957279"/>
            <a:ext cx="33914" cy="542620"/>
          </a:xfrm>
          <a:custGeom>
            <a:avLst/>
            <a:gdLst/>
            <a:ahLst/>
            <a:cxnLst/>
            <a:rect l="l" t="t" r="r" b="b"/>
            <a:pathLst>
              <a:path w="33914" h="542620">
                <a:moveTo>
                  <a:pt x="0" y="0"/>
                </a:moveTo>
                <a:lnTo>
                  <a:pt x="33914" y="0"/>
                </a:lnTo>
                <a:lnTo>
                  <a:pt x="33914" y="542620"/>
                </a:lnTo>
                <a:lnTo>
                  <a:pt x="0" y="54262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16" name="Text 14"/>
          <p:cNvSpPr/>
          <p:nvPr/>
        </p:nvSpPr>
        <p:spPr>
          <a:xfrm>
            <a:off x="583317" y="3025107"/>
            <a:ext cx="5307505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Import Address Table (IAT)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83317" y="3262503"/>
            <a:ext cx="5299026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Runtime-resolved function addresses. Initially identical to ILT, then patched by the loader.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42529" y="3747468"/>
            <a:ext cx="5687339" cy="1532902"/>
          </a:xfrm>
          <a:custGeom>
            <a:avLst/>
            <a:gdLst/>
            <a:ahLst/>
            <a:cxnLst/>
            <a:rect l="l" t="t" r="r" b="b"/>
            <a:pathLst>
              <a:path w="5687339" h="1532902">
                <a:moveTo>
                  <a:pt x="33908" y="0"/>
                </a:moveTo>
                <a:lnTo>
                  <a:pt x="5653431" y="0"/>
                </a:lnTo>
                <a:cubicBezTo>
                  <a:pt x="5672158" y="0"/>
                  <a:pt x="5687339" y="15181"/>
                  <a:pt x="5687339" y="33908"/>
                </a:cubicBezTo>
                <a:lnTo>
                  <a:pt x="5687339" y="1498995"/>
                </a:lnTo>
                <a:cubicBezTo>
                  <a:pt x="5687339" y="1517721"/>
                  <a:pt x="5672158" y="1532902"/>
                  <a:pt x="5653431" y="1532902"/>
                </a:cubicBezTo>
                <a:lnTo>
                  <a:pt x="33908" y="1532902"/>
                </a:lnTo>
                <a:cubicBezTo>
                  <a:pt x="15181" y="1532902"/>
                  <a:pt x="0" y="1517721"/>
                  <a:pt x="0" y="1498995"/>
                </a:cubicBezTo>
                <a:lnTo>
                  <a:pt x="0" y="33908"/>
                </a:lnTo>
                <a:cubicBezTo>
                  <a:pt x="0" y="15181"/>
                  <a:pt x="15181" y="0"/>
                  <a:pt x="33908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481576" y="3886521"/>
            <a:ext cx="5485552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2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Common DLL Imports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81576" y="4191745"/>
            <a:ext cx="2670709" cy="440879"/>
          </a:xfrm>
          <a:custGeom>
            <a:avLst/>
            <a:gdLst/>
            <a:ahLst/>
            <a:cxnLst/>
            <a:rect l="l" t="t" r="r" b="b"/>
            <a:pathLst>
              <a:path w="2670709" h="440879">
                <a:moveTo>
                  <a:pt x="33912" y="0"/>
                </a:moveTo>
                <a:lnTo>
                  <a:pt x="2636797" y="0"/>
                </a:lnTo>
                <a:cubicBezTo>
                  <a:pt x="2655526" y="0"/>
                  <a:pt x="2670709" y="15183"/>
                  <a:pt x="2670709" y="33912"/>
                </a:cubicBezTo>
                <a:lnTo>
                  <a:pt x="2670709" y="406967"/>
                </a:lnTo>
                <a:cubicBezTo>
                  <a:pt x="2670709" y="425696"/>
                  <a:pt x="2655526" y="440879"/>
                  <a:pt x="2636797" y="440879"/>
                </a:cubicBezTo>
                <a:lnTo>
                  <a:pt x="33912" y="440879"/>
                </a:lnTo>
                <a:cubicBezTo>
                  <a:pt x="15183" y="440879"/>
                  <a:pt x="0" y="425696"/>
                  <a:pt x="0" y="406967"/>
                </a:cubicBezTo>
                <a:lnTo>
                  <a:pt x="0" y="33912"/>
                </a:lnTo>
                <a:cubicBezTo>
                  <a:pt x="0" y="15183"/>
                  <a:pt x="15183" y="0"/>
                  <a:pt x="33912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549403" y="4259573"/>
            <a:ext cx="2594403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kernel32.dll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549403" y="4429142"/>
            <a:ext cx="2585925" cy="1356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1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CreateFile, WriteFile, VirtualAlloc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217993" y="4191745"/>
            <a:ext cx="2670709" cy="440879"/>
          </a:xfrm>
          <a:custGeom>
            <a:avLst/>
            <a:gdLst/>
            <a:ahLst/>
            <a:cxnLst/>
            <a:rect l="l" t="t" r="r" b="b"/>
            <a:pathLst>
              <a:path w="2670709" h="440879">
                <a:moveTo>
                  <a:pt x="33912" y="0"/>
                </a:moveTo>
                <a:lnTo>
                  <a:pt x="2636797" y="0"/>
                </a:lnTo>
                <a:cubicBezTo>
                  <a:pt x="2655526" y="0"/>
                  <a:pt x="2670709" y="15183"/>
                  <a:pt x="2670709" y="33912"/>
                </a:cubicBezTo>
                <a:lnTo>
                  <a:pt x="2670709" y="406967"/>
                </a:lnTo>
                <a:cubicBezTo>
                  <a:pt x="2670709" y="425696"/>
                  <a:pt x="2655526" y="440879"/>
                  <a:pt x="2636797" y="440879"/>
                </a:cubicBezTo>
                <a:lnTo>
                  <a:pt x="33912" y="440879"/>
                </a:lnTo>
                <a:cubicBezTo>
                  <a:pt x="15183" y="440879"/>
                  <a:pt x="0" y="425696"/>
                  <a:pt x="0" y="406967"/>
                </a:cubicBezTo>
                <a:lnTo>
                  <a:pt x="0" y="33912"/>
                </a:lnTo>
                <a:cubicBezTo>
                  <a:pt x="0" y="15183"/>
                  <a:pt x="15183" y="0"/>
                  <a:pt x="33912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3285820" y="4259573"/>
            <a:ext cx="2594403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ntdll.dll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3285820" y="4429142"/>
            <a:ext cx="2585925" cy="1356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1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Nt*, Zw* functions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81576" y="4700344"/>
            <a:ext cx="2670709" cy="440879"/>
          </a:xfrm>
          <a:custGeom>
            <a:avLst/>
            <a:gdLst/>
            <a:ahLst/>
            <a:cxnLst/>
            <a:rect l="l" t="t" r="r" b="b"/>
            <a:pathLst>
              <a:path w="2670709" h="440879">
                <a:moveTo>
                  <a:pt x="33912" y="0"/>
                </a:moveTo>
                <a:lnTo>
                  <a:pt x="2636797" y="0"/>
                </a:lnTo>
                <a:cubicBezTo>
                  <a:pt x="2655526" y="0"/>
                  <a:pt x="2670709" y="15183"/>
                  <a:pt x="2670709" y="33912"/>
                </a:cubicBezTo>
                <a:lnTo>
                  <a:pt x="2670709" y="406967"/>
                </a:lnTo>
                <a:cubicBezTo>
                  <a:pt x="2670709" y="425696"/>
                  <a:pt x="2655526" y="440879"/>
                  <a:pt x="2636797" y="440879"/>
                </a:cubicBezTo>
                <a:lnTo>
                  <a:pt x="33912" y="440879"/>
                </a:lnTo>
                <a:cubicBezTo>
                  <a:pt x="15183" y="440879"/>
                  <a:pt x="0" y="425696"/>
                  <a:pt x="0" y="406967"/>
                </a:cubicBezTo>
                <a:lnTo>
                  <a:pt x="0" y="33912"/>
                </a:lnTo>
                <a:cubicBezTo>
                  <a:pt x="0" y="15183"/>
                  <a:pt x="15183" y="0"/>
                  <a:pt x="33912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549403" y="4768172"/>
            <a:ext cx="2594403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user32.dll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49403" y="4937740"/>
            <a:ext cx="2585925" cy="1356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1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MessageBox, RegisterClass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217993" y="4700344"/>
            <a:ext cx="2670709" cy="440879"/>
          </a:xfrm>
          <a:custGeom>
            <a:avLst/>
            <a:gdLst/>
            <a:ahLst/>
            <a:cxnLst/>
            <a:rect l="l" t="t" r="r" b="b"/>
            <a:pathLst>
              <a:path w="2670709" h="440879">
                <a:moveTo>
                  <a:pt x="33912" y="0"/>
                </a:moveTo>
                <a:lnTo>
                  <a:pt x="2636797" y="0"/>
                </a:lnTo>
                <a:cubicBezTo>
                  <a:pt x="2655526" y="0"/>
                  <a:pt x="2670709" y="15183"/>
                  <a:pt x="2670709" y="33912"/>
                </a:cubicBezTo>
                <a:lnTo>
                  <a:pt x="2670709" y="406967"/>
                </a:lnTo>
                <a:cubicBezTo>
                  <a:pt x="2670709" y="425696"/>
                  <a:pt x="2655526" y="440879"/>
                  <a:pt x="2636797" y="440879"/>
                </a:cubicBezTo>
                <a:lnTo>
                  <a:pt x="33912" y="440879"/>
                </a:lnTo>
                <a:cubicBezTo>
                  <a:pt x="15183" y="440879"/>
                  <a:pt x="0" y="425696"/>
                  <a:pt x="0" y="406967"/>
                </a:cubicBezTo>
                <a:lnTo>
                  <a:pt x="0" y="33912"/>
                </a:lnTo>
                <a:cubicBezTo>
                  <a:pt x="0" y="15183"/>
                  <a:pt x="15183" y="0"/>
                  <a:pt x="33912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3285820" y="4768172"/>
            <a:ext cx="2594403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ws2_32.dll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3285820" y="4937740"/>
            <a:ext cx="2585925" cy="1356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1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socket, connect, send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68067" y="1088632"/>
            <a:ext cx="5687339" cy="4195133"/>
          </a:xfrm>
          <a:custGeom>
            <a:avLst/>
            <a:gdLst/>
            <a:ahLst/>
            <a:cxnLst/>
            <a:rect l="l" t="t" r="r" b="b"/>
            <a:pathLst>
              <a:path w="5687339" h="4195133">
                <a:moveTo>
                  <a:pt x="33897" y="0"/>
                </a:moveTo>
                <a:lnTo>
                  <a:pt x="5653442" y="0"/>
                </a:lnTo>
                <a:cubicBezTo>
                  <a:pt x="5672150" y="0"/>
                  <a:pt x="5687339" y="15189"/>
                  <a:pt x="5687339" y="33897"/>
                </a:cubicBezTo>
                <a:lnTo>
                  <a:pt x="5687339" y="4161237"/>
                </a:lnTo>
                <a:cubicBezTo>
                  <a:pt x="5687339" y="4179957"/>
                  <a:pt x="5672163" y="4195133"/>
                  <a:pt x="5653442" y="4195133"/>
                </a:cubicBezTo>
                <a:lnTo>
                  <a:pt x="33897" y="4195133"/>
                </a:lnTo>
                <a:cubicBezTo>
                  <a:pt x="15189" y="4195133"/>
                  <a:pt x="0" y="4179945"/>
                  <a:pt x="0" y="4161237"/>
                </a:cubicBezTo>
                <a:lnTo>
                  <a:pt x="0" y="33897"/>
                </a:lnTo>
                <a:cubicBezTo>
                  <a:pt x="0" y="15176"/>
                  <a:pt x="15176" y="0"/>
                  <a:pt x="33897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6307113" y="1227677"/>
            <a:ext cx="5494031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5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Dynamic Linking Process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07113" y="1566814"/>
            <a:ext cx="271310" cy="271310"/>
          </a:xfrm>
          <a:custGeom>
            <a:avLst/>
            <a:gdLst/>
            <a:ahLst/>
            <a:cxnLst/>
            <a:rect l="l" t="t" r="r" b="b"/>
            <a:pathLst>
              <a:path w="271310" h="271310">
                <a:moveTo>
                  <a:pt x="33914" y="0"/>
                </a:moveTo>
                <a:lnTo>
                  <a:pt x="237396" y="0"/>
                </a:lnTo>
                <a:cubicBezTo>
                  <a:pt x="256126" y="0"/>
                  <a:pt x="271310" y="15184"/>
                  <a:pt x="271310" y="33914"/>
                </a:cubicBezTo>
                <a:lnTo>
                  <a:pt x="271310" y="237396"/>
                </a:lnTo>
                <a:cubicBezTo>
                  <a:pt x="271310" y="256126"/>
                  <a:pt x="256126" y="271310"/>
                  <a:pt x="237396" y="271310"/>
                </a:cubicBezTo>
                <a:lnTo>
                  <a:pt x="33914" y="271310"/>
                </a:lnTo>
                <a:cubicBezTo>
                  <a:pt x="15184" y="271310"/>
                  <a:pt x="0" y="256126"/>
                  <a:pt x="0" y="237396"/>
                </a:cubicBezTo>
                <a:lnTo>
                  <a:pt x="0" y="33914"/>
                </a:lnTo>
                <a:cubicBezTo>
                  <a:pt x="0" y="15184"/>
                  <a:pt x="15184" y="0"/>
                  <a:pt x="33914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6273200" y="1566814"/>
            <a:ext cx="339138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8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680165" y="1566814"/>
            <a:ext cx="3552467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Loader Reads Import Directory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680165" y="1770297"/>
            <a:ext cx="3543989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Windows loader parses DataDirectory[1] to find import descriptors.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07113" y="2007693"/>
            <a:ext cx="271310" cy="271310"/>
          </a:xfrm>
          <a:custGeom>
            <a:avLst/>
            <a:gdLst/>
            <a:ahLst/>
            <a:cxnLst/>
            <a:rect l="l" t="t" r="r" b="b"/>
            <a:pathLst>
              <a:path w="271310" h="271310">
                <a:moveTo>
                  <a:pt x="33914" y="0"/>
                </a:moveTo>
                <a:lnTo>
                  <a:pt x="237396" y="0"/>
                </a:lnTo>
                <a:cubicBezTo>
                  <a:pt x="256126" y="0"/>
                  <a:pt x="271310" y="15184"/>
                  <a:pt x="271310" y="33914"/>
                </a:cubicBezTo>
                <a:lnTo>
                  <a:pt x="271310" y="237396"/>
                </a:lnTo>
                <a:cubicBezTo>
                  <a:pt x="271310" y="256126"/>
                  <a:pt x="256126" y="271310"/>
                  <a:pt x="237396" y="271310"/>
                </a:cubicBezTo>
                <a:lnTo>
                  <a:pt x="33914" y="271310"/>
                </a:lnTo>
                <a:cubicBezTo>
                  <a:pt x="15184" y="271310"/>
                  <a:pt x="0" y="256126"/>
                  <a:pt x="0" y="237396"/>
                </a:cubicBezTo>
                <a:lnTo>
                  <a:pt x="0" y="33914"/>
                </a:lnTo>
                <a:cubicBezTo>
                  <a:pt x="0" y="15184"/>
                  <a:pt x="15184" y="0"/>
                  <a:pt x="33914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6273200" y="2007693"/>
            <a:ext cx="339138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8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680165" y="2007693"/>
            <a:ext cx="2992890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DLLs Loaded into Memory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680165" y="2211176"/>
            <a:ext cx="2984412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Each DLL in Import Directory is loaded via LoadLibrary().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07113" y="2448572"/>
            <a:ext cx="271310" cy="271310"/>
          </a:xfrm>
          <a:custGeom>
            <a:avLst/>
            <a:gdLst/>
            <a:ahLst/>
            <a:cxnLst/>
            <a:rect l="l" t="t" r="r" b="b"/>
            <a:pathLst>
              <a:path w="271310" h="271310">
                <a:moveTo>
                  <a:pt x="33914" y="0"/>
                </a:moveTo>
                <a:lnTo>
                  <a:pt x="237396" y="0"/>
                </a:lnTo>
                <a:cubicBezTo>
                  <a:pt x="256126" y="0"/>
                  <a:pt x="271310" y="15184"/>
                  <a:pt x="271310" y="33914"/>
                </a:cubicBezTo>
                <a:lnTo>
                  <a:pt x="271310" y="237396"/>
                </a:lnTo>
                <a:cubicBezTo>
                  <a:pt x="271310" y="256126"/>
                  <a:pt x="256126" y="271310"/>
                  <a:pt x="237396" y="271310"/>
                </a:cubicBezTo>
                <a:lnTo>
                  <a:pt x="33914" y="271310"/>
                </a:lnTo>
                <a:cubicBezTo>
                  <a:pt x="15184" y="271310"/>
                  <a:pt x="0" y="256126"/>
                  <a:pt x="0" y="237396"/>
                </a:cubicBezTo>
                <a:lnTo>
                  <a:pt x="0" y="33914"/>
                </a:lnTo>
                <a:cubicBezTo>
                  <a:pt x="0" y="15184"/>
                  <a:pt x="15184" y="0"/>
                  <a:pt x="33914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6273200" y="2448572"/>
            <a:ext cx="339138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8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680165" y="2448572"/>
            <a:ext cx="4408790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Function Addresses Resolved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680165" y="2652055"/>
            <a:ext cx="4400312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Loader uses GetProcAddress() to find the actual address of each imported function.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07113" y="2889451"/>
            <a:ext cx="271310" cy="271310"/>
          </a:xfrm>
          <a:custGeom>
            <a:avLst/>
            <a:gdLst/>
            <a:ahLst/>
            <a:cxnLst/>
            <a:rect l="l" t="t" r="r" b="b"/>
            <a:pathLst>
              <a:path w="271310" h="271310">
                <a:moveTo>
                  <a:pt x="33914" y="0"/>
                </a:moveTo>
                <a:lnTo>
                  <a:pt x="237396" y="0"/>
                </a:lnTo>
                <a:cubicBezTo>
                  <a:pt x="256126" y="0"/>
                  <a:pt x="271310" y="15184"/>
                  <a:pt x="271310" y="33914"/>
                </a:cubicBezTo>
                <a:lnTo>
                  <a:pt x="271310" y="237396"/>
                </a:lnTo>
                <a:cubicBezTo>
                  <a:pt x="271310" y="256126"/>
                  <a:pt x="256126" y="271310"/>
                  <a:pt x="237396" y="271310"/>
                </a:cubicBezTo>
                <a:lnTo>
                  <a:pt x="33914" y="271310"/>
                </a:lnTo>
                <a:cubicBezTo>
                  <a:pt x="15184" y="271310"/>
                  <a:pt x="0" y="256126"/>
                  <a:pt x="0" y="237396"/>
                </a:cubicBezTo>
                <a:lnTo>
                  <a:pt x="0" y="33914"/>
                </a:lnTo>
                <a:cubicBezTo>
                  <a:pt x="0" y="15184"/>
                  <a:pt x="15184" y="0"/>
                  <a:pt x="33914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6273200" y="2889451"/>
            <a:ext cx="339138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8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680165" y="2889451"/>
            <a:ext cx="5104022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IAT Patched with Addresses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680165" y="3092934"/>
            <a:ext cx="5095544" cy="33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Resolved addresses are written into the IAT. Subsequent calls jump directly to the target function.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10505" y="3537204"/>
            <a:ext cx="5399072" cy="1058110"/>
          </a:xfrm>
          <a:custGeom>
            <a:avLst/>
            <a:gdLst/>
            <a:ahLst/>
            <a:cxnLst/>
            <a:rect l="l" t="t" r="r" b="b"/>
            <a:pathLst>
              <a:path w="5399072" h="1058110">
                <a:moveTo>
                  <a:pt x="33912" y="0"/>
                </a:moveTo>
                <a:lnTo>
                  <a:pt x="5365160" y="0"/>
                </a:lnTo>
                <a:cubicBezTo>
                  <a:pt x="5383889" y="0"/>
                  <a:pt x="5399072" y="15183"/>
                  <a:pt x="5399072" y="33912"/>
                </a:cubicBezTo>
                <a:lnTo>
                  <a:pt x="5399072" y="1024197"/>
                </a:lnTo>
                <a:cubicBezTo>
                  <a:pt x="5399072" y="1042926"/>
                  <a:pt x="5383889" y="1058110"/>
                  <a:pt x="5365160" y="1058110"/>
                </a:cubicBezTo>
                <a:lnTo>
                  <a:pt x="33912" y="1058110"/>
                </a:lnTo>
                <a:cubicBezTo>
                  <a:pt x="15183" y="1058110"/>
                  <a:pt x="0" y="1042926"/>
                  <a:pt x="0" y="1024197"/>
                </a:cubicBezTo>
                <a:lnTo>
                  <a:pt x="0" y="33912"/>
                </a:lnTo>
                <a:cubicBezTo>
                  <a:pt x="0" y="15183"/>
                  <a:pt x="15183" y="0"/>
                  <a:pt x="33912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6415637" y="3642335"/>
            <a:ext cx="5256634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Import Resolution Visualization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385963" y="3913646"/>
            <a:ext cx="5248156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35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Call ExitProcess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385963" y="4117128"/>
            <a:ext cx="5248156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35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↓ jmp [IAT_exit]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385963" y="4320611"/>
            <a:ext cx="5248156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35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→ 0x7FFEABCD (Resolved)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342529" y="5388684"/>
            <a:ext cx="3762733" cy="786799"/>
          </a:xfrm>
          <a:custGeom>
            <a:avLst/>
            <a:gdLst/>
            <a:ahLst/>
            <a:cxnLst/>
            <a:rect l="l" t="t" r="r" b="b"/>
            <a:pathLst>
              <a:path w="3762733" h="786799">
                <a:moveTo>
                  <a:pt x="33911" y="0"/>
                </a:moveTo>
                <a:lnTo>
                  <a:pt x="3728822" y="0"/>
                </a:lnTo>
                <a:cubicBezTo>
                  <a:pt x="3747550" y="0"/>
                  <a:pt x="3762733" y="15182"/>
                  <a:pt x="3762733" y="33911"/>
                </a:cubicBezTo>
                <a:lnTo>
                  <a:pt x="3762733" y="752888"/>
                </a:lnTo>
                <a:cubicBezTo>
                  <a:pt x="3762733" y="771617"/>
                  <a:pt x="3747550" y="786799"/>
                  <a:pt x="3728822" y="786799"/>
                </a:cubicBezTo>
                <a:lnTo>
                  <a:pt x="33911" y="786799"/>
                </a:lnTo>
                <a:cubicBezTo>
                  <a:pt x="15182" y="786799"/>
                  <a:pt x="0" y="771617"/>
                  <a:pt x="0" y="752888"/>
                </a:cubicBezTo>
                <a:lnTo>
                  <a:pt x="0" y="33911"/>
                </a:lnTo>
                <a:cubicBezTo>
                  <a:pt x="0" y="15195"/>
                  <a:pt x="15195" y="0"/>
                  <a:pt x="33911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464619" y="5527729"/>
            <a:ext cx="135655" cy="135655"/>
          </a:xfrm>
          <a:custGeom>
            <a:avLst/>
            <a:gdLst/>
            <a:ahLst/>
            <a:cxnLst/>
            <a:rect l="l" t="t" r="r" b="b"/>
            <a:pathLst>
              <a:path w="135655" h="135655">
                <a:moveTo>
                  <a:pt x="67828" y="0"/>
                </a:moveTo>
                <a:cubicBezTo>
                  <a:pt x="69046" y="0"/>
                  <a:pt x="70265" y="265"/>
                  <a:pt x="71378" y="768"/>
                </a:cubicBezTo>
                <a:lnTo>
                  <a:pt x="121295" y="21938"/>
                </a:lnTo>
                <a:cubicBezTo>
                  <a:pt x="127124" y="24402"/>
                  <a:pt x="131469" y="30151"/>
                  <a:pt x="131442" y="37093"/>
                </a:cubicBezTo>
                <a:cubicBezTo>
                  <a:pt x="131310" y="63376"/>
                  <a:pt x="120500" y="111465"/>
                  <a:pt x="74849" y="133324"/>
                </a:cubicBezTo>
                <a:cubicBezTo>
                  <a:pt x="70424" y="135443"/>
                  <a:pt x="65284" y="135443"/>
                  <a:pt x="60859" y="133324"/>
                </a:cubicBezTo>
                <a:cubicBezTo>
                  <a:pt x="15182" y="111465"/>
                  <a:pt x="4398" y="63376"/>
                  <a:pt x="4266" y="37093"/>
                </a:cubicBezTo>
                <a:cubicBezTo>
                  <a:pt x="4239" y="30151"/>
                  <a:pt x="8584" y="24402"/>
                  <a:pt x="14413" y="21938"/>
                </a:cubicBezTo>
                <a:lnTo>
                  <a:pt x="64304" y="768"/>
                </a:lnTo>
                <a:cubicBezTo>
                  <a:pt x="65416" y="265"/>
                  <a:pt x="66609" y="0"/>
                  <a:pt x="67828" y="0"/>
                </a:cubicBezTo>
                <a:close/>
                <a:moveTo>
                  <a:pt x="67828" y="17699"/>
                </a:moveTo>
                <a:lnTo>
                  <a:pt x="67828" y="117877"/>
                </a:lnTo>
                <a:cubicBezTo>
                  <a:pt x="104391" y="100178"/>
                  <a:pt x="114221" y="60965"/>
                  <a:pt x="114459" y="37491"/>
                </a:cubicBezTo>
                <a:lnTo>
                  <a:pt x="67828" y="17725"/>
                </a:lnTo>
                <a:lnTo>
                  <a:pt x="67828" y="17725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7" name="Text 55"/>
          <p:cNvSpPr/>
          <p:nvPr/>
        </p:nvSpPr>
        <p:spPr>
          <a:xfrm>
            <a:off x="685058" y="5493815"/>
            <a:ext cx="890236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DLL Hijacking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447662" y="5731212"/>
            <a:ext cx="3611816" cy="33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Attackers can place malicious DLLs in the search path to override legitimate ones.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4214952" y="5388684"/>
            <a:ext cx="3762733" cy="786799"/>
          </a:xfrm>
          <a:custGeom>
            <a:avLst/>
            <a:gdLst/>
            <a:ahLst/>
            <a:cxnLst/>
            <a:rect l="l" t="t" r="r" b="b"/>
            <a:pathLst>
              <a:path w="3762733" h="786799">
                <a:moveTo>
                  <a:pt x="33911" y="0"/>
                </a:moveTo>
                <a:lnTo>
                  <a:pt x="3728822" y="0"/>
                </a:lnTo>
                <a:cubicBezTo>
                  <a:pt x="3747550" y="0"/>
                  <a:pt x="3762733" y="15182"/>
                  <a:pt x="3762733" y="33911"/>
                </a:cubicBezTo>
                <a:lnTo>
                  <a:pt x="3762733" y="752888"/>
                </a:lnTo>
                <a:cubicBezTo>
                  <a:pt x="3762733" y="771617"/>
                  <a:pt x="3747550" y="786799"/>
                  <a:pt x="3728822" y="786799"/>
                </a:cubicBezTo>
                <a:lnTo>
                  <a:pt x="33911" y="786799"/>
                </a:lnTo>
                <a:cubicBezTo>
                  <a:pt x="15182" y="786799"/>
                  <a:pt x="0" y="771617"/>
                  <a:pt x="0" y="752888"/>
                </a:cubicBezTo>
                <a:lnTo>
                  <a:pt x="0" y="33911"/>
                </a:lnTo>
                <a:cubicBezTo>
                  <a:pt x="0" y="15195"/>
                  <a:pt x="15195" y="0"/>
                  <a:pt x="33911" y="0"/>
                </a:cubicBezTo>
                <a:close/>
              </a:path>
            </a:pathLst>
          </a:custGeom>
          <a:solidFill>
            <a:srgbClr val="2DD4BF">
              <a:alpha val="10196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4345520" y="5527729"/>
            <a:ext cx="118698" cy="135655"/>
          </a:xfrm>
          <a:custGeom>
            <a:avLst/>
            <a:gdLst/>
            <a:ahLst/>
            <a:cxnLst/>
            <a:rect l="l" t="t" r="r" b="b"/>
            <a:pathLst>
              <a:path w="118698" h="135655">
                <a:moveTo>
                  <a:pt x="45307" y="-4239"/>
                </a:moveTo>
                <a:cubicBezTo>
                  <a:pt x="35662" y="-4239"/>
                  <a:pt x="29992" y="11207"/>
                  <a:pt x="27211" y="25435"/>
                </a:cubicBezTo>
                <a:lnTo>
                  <a:pt x="19076" y="25435"/>
                </a:lnTo>
                <a:cubicBezTo>
                  <a:pt x="15553" y="25435"/>
                  <a:pt x="12718" y="28270"/>
                  <a:pt x="12718" y="31794"/>
                </a:cubicBezTo>
                <a:cubicBezTo>
                  <a:pt x="12718" y="35318"/>
                  <a:pt x="15553" y="38153"/>
                  <a:pt x="19076" y="38153"/>
                </a:cubicBezTo>
                <a:lnTo>
                  <a:pt x="25435" y="38153"/>
                </a:lnTo>
                <a:lnTo>
                  <a:pt x="25435" y="46631"/>
                </a:lnTo>
                <a:cubicBezTo>
                  <a:pt x="25435" y="51136"/>
                  <a:pt x="26310" y="55428"/>
                  <a:pt x="27899" y="59349"/>
                </a:cubicBezTo>
                <a:lnTo>
                  <a:pt x="25435" y="59349"/>
                </a:lnTo>
                <a:lnTo>
                  <a:pt x="25435" y="59349"/>
                </a:lnTo>
                <a:lnTo>
                  <a:pt x="20004" y="59349"/>
                </a:lnTo>
                <a:cubicBezTo>
                  <a:pt x="15977" y="59349"/>
                  <a:pt x="12718" y="62608"/>
                  <a:pt x="12718" y="66635"/>
                </a:cubicBezTo>
                <a:cubicBezTo>
                  <a:pt x="12718" y="67430"/>
                  <a:pt x="12850" y="68198"/>
                  <a:pt x="13089" y="68940"/>
                </a:cubicBezTo>
                <a:lnTo>
                  <a:pt x="20746" y="91885"/>
                </a:lnTo>
                <a:cubicBezTo>
                  <a:pt x="10651" y="100576"/>
                  <a:pt x="4239" y="113426"/>
                  <a:pt x="4239" y="127786"/>
                </a:cubicBezTo>
                <a:cubicBezTo>
                  <a:pt x="4239" y="132131"/>
                  <a:pt x="7763" y="135655"/>
                  <a:pt x="12108" y="135655"/>
                </a:cubicBezTo>
                <a:lnTo>
                  <a:pt x="106590" y="135655"/>
                </a:lnTo>
                <a:cubicBezTo>
                  <a:pt x="110935" y="135655"/>
                  <a:pt x="114459" y="132131"/>
                  <a:pt x="114459" y="127786"/>
                </a:cubicBezTo>
                <a:cubicBezTo>
                  <a:pt x="114459" y="113426"/>
                  <a:pt x="108047" y="100576"/>
                  <a:pt x="97953" y="91912"/>
                </a:cubicBezTo>
                <a:lnTo>
                  <a:pt x="105610" y="68967"/>
                </a:lnTo>
                <a:cubicBezTo>
                  <a:pt x="105848" y="68225"/>
                  <a:pt x="105981" y="67457"/>
                  <a:pt x="105981" y="66662"/>
                </a:cubicBezTo>
                <a:cubicBezTo>
                  <a:pt x="105981" y="62634"/>
                  <a:pt x="102722" y="59376"/>
                  <a:pt x="98694" y="59376"/>
                </a:cubicBezTo>
                <a:lnTo>
                  <a:pt x="93263" y="59376"/>
                </a:lnTo>
                <a:lnTo>
                  <a:pt x="93263" y="59376"/>
                </a:lnTo>
                <a:lnTo>
                  <a:pt x="90799" y="59376"/>
                </a:lnTo>
                <a:cubicBezTo>
                  <a:pt x="92389" y="55454"/>
                  <a:pt x="93263" y="51162"/>
                  <a:pt x="93263" y="46658"/>
                </a:cubicBezTo>
                <a:lnTo>
                  <a:pt x="93263" y="38179"/>
                </a:lnTo>
                <a:lnTo>
                  <a:pt x="99622" y="38179"/>
                </a:lnTo>
                <a:cubicBezTo>
                  <a:pt x="103146" y="38179"/>
                  <a:pt x="105981" y="35345"/>
                  <a:pt x="105981" y="31821"/>
                </a:cubicBezTo>
                <a:cubicBezTo>
                  <a:pt x="105981" y="28297"/>
                  <a:pt x="103146" y="25462"/>
                  <a:pt x="99622" y="25462"/>
                </a:cubicBezTo>
                <a:lnTo>
                  <a:pt x="91488" y="25462"/>
                </a:lnTo>
                <a:cubicBezTo>
                  <a:pt x="88732" y="11234"/>
                  <a:pt x="83036" y="-4213"/>
                  <a:pt x="73392" y="-4213"/>
                </a:cubicBezTo>
                <a:cubicBezTo>
                  <a:pt x="70848" y="-4213"/>
                  <a:pt x="68357" y="-3179"/>
                  <a:pt x="66105" y="-2040"/>
                </a:cubicBezTo>
                <a:cubicBezTo>
                  <a:pt x="63933" y="-954"/>
                  <a:pt x="61230" y="26"/>
                  <a:pt x="59349" y="26"/>
                </a:cubicBezTo>
                <a:cubicBezTo>
                  <a:pt x="57468" y="26"/>
                  <a:pt x="54765" y="-954"/>
                  <a:pt x="52593" y="-2040"/>
                </a:cubicBezTo>
                <a:cubicBezTo>
                  <a:pt x="50341" y="-3206"/>
                  <a:pt x="47850" y="-4239"/>
                  <a:pt x="45307" y="-4239"/>
                </a:cubicBezTo>
                <a:close/>
                <a:moveTo>
                  <a:pt x="70133" y="124103"/>
                </a:moveTo>
                <a:lnTo>
                  <a:pt x="63562" y="105318"/>
                </a:lnTo>
                <a:lnTo>
                  <a:pt x="70954" y="96707"/>
                </a:lnTo>
                <a:cubicBezTo>
                  <a:pt x="71669" y="95859"/>
                  <a:pt x="72067" y="94800"/>
                  <a:pt x="72067" y="93687"/>
                </a:cubicBezTo>
                <a:cubicBezTo>
                  <a:pt x="72067" y="91117"/>
                  <a:pt x="70000" y="89050"/>
                  <a:pt x="67430" y="89050"/>
                </a:cubicBezTo>
                <a:lnTo>
                  <a:pt x="51268" y="89050"/>
                </a:lnTo>
                <a:cubicBezTo>
                  <a:pt x="48698" y="89050"/>
                  <a:pt x="46631" y="91117"/>
                  <a:pt x="46631" y="93687"/>
                </a:cubicBezTo>
                <a:cubicBezTo>
                  <a:pt x="46631" y="94800"/>
                  <a:pt x="47029" y="95859"/>
                  <a:pt x="47744" y="96707"/>
                </a:cubicBezTo>
                <a:lnTo>
                  <a:pt x="55136" y="105318"/>
                </a:lnTo>
                <a:lnTo>
                  <a:pt x="48566" y="124103"/>
                </a:lnTo>
                <a:lnTo>
                  <a:pt x="33463" y="76306"/>
                </a:lnTo>
                <a:lnTo>
                  <a:pt x="42922" y="76306"/>
                </a:lnTo>
                <a:cubicBezTo>
                  <a:pt x="47797" y="79008"/>
                  <a:pt x="53388" y="80545"/>
                  <a:pt x="59349" y="80545"/>
                </a:cubicBezTo>
                <a:cubicBezTo>
                  <a:pt x="65311" y="80545"/>
                  <a:pt x="70901" y="79008"/>
                  <a:pt x="75776" y="76306"/>
                </a:cubicBezTo>
                <a:lnTo>
                  <a:pt x="85235" y="76306"/>
                </a:lnTo>
                <a:lnTo>
                  <a:pt x="70133" y="124103"/>
                </a:lnTo>
                <a:close/>
                <a:moveTo>
                  <a:pt x="59349" y="67828"/>
                </a:moveTo>
                <a:cubicBezTo>
                  <a:pt x="50155" y="67828"/>
                  <a:pt x="42339" y="61972"/>
                  <a:pt x="39398" y="53785"/>
                </a:cubicBezTo>
                <a:cubicBezTo>
                  <a:pt x="40908" y="54633"/>
                  <a:pt x="42657" y="55110"/>
                  <a:pt x="44512" y="55110"/>
                </a:cubicBezTo>
                <a:lnTo>
                  <a:pt x="47797" y="55110"/>
                </a:lnTo>
                <a:cubicBezTo>
                  <a:pt x="52169" y="55110"/>
                  <a:pt x="56037" y="52301"/>
                  <a:pt x="57415" y="48168"/>
                </a:cubicBezTo>
                <a:cubicBezTo>
                  <a:pt x="58024" y="46313"/>
                  <a:pt x="60647" y="46313"/>
                  <a:pt x="61257" y="48168"/>
                </a:cubicBezTo>
                <a:cubicBezTo>
                  <a:pt x="62634" y="52301"/>
                  <a:pt x="66529" y="55110"/>
                  <a:pt x="70874" y="55110"/>
                </a:cubicBezTo>
                <a:lnTo>
                  <a:pt x="74160" y="55110"/>
                </a:lnTo>
                <a:cubicBezTo>
                  <a:pt x="76015" y="55110"/>
                  <a:pt x="77763" y="54633"/>
                  <a:pt x="79273" y="53785"/>
                </a:cubicBezTo>
                <a:cubicBezTo>
                  <a:pt x="76332" y="61972"/>
                  <a:pt x="68516" y="67828"/>
                  <a:pt x="59323" y="67828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61" name="Text 59"/>
          <p:cNvSpPr/>
          <p:nvPr/>
        </p:nvSpPr>
        <p:spPr>
          <a:xfrm>
            <a:off x="4557481" y="5493815"/>
            <a:ext cx="1229374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Import Obfuscation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4320084" y="5731212"/>
            <a:ext cx="3611816" cy="33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Malware may resolve APIs dynamically to hide imports from static analysis.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087374" y="5388684"/>
            <a:ext cx="3762733" cy="786799"/>
          </a:xfrm>
          <a:custGeom>
            <a:avLst/>
            <a:gdLst/>
            <a:ahLst/>
            <a:cxnLst/>
            <a:rect l="l" t="t" r="r" b="b"/>
            <a:pathLst>
              <a:path w="3762733" h="786799">
                <a:moveTo>
                  <a:pt x="33911" y="0"/>
                </a:moveTo>
                <a:lnTo>
                  <a:pt x="3728822" y="0"/>
                </a:lnTo>
                <a:cubicBezTo>
                  <a:pt x="3747550" y="0"/>
                  <a:pt x="3762733" y="15182"/>
                  <a:pt x="3762733" y="33911"/>
                </a:cubicBezTo>
                <a:lnTo>
                  <a:pt x="3762733" y="752888"/>
                </a:lnTo>
                <a:cubicBezTo>
                  <a:pt x="3762733" y="771617"/>
                  <a:pt x="3747550" y="786799"/>
                  <a:pt x="3728822" y="786799"/>
                </a:cubicBezTo>
                <a:lnTo>
                  <a:pt x="33911" y="786799"/>
                </a:lnTo>
                <a:cubicBezTo>
                  <a:pt x="15182" y="786799"/>
                  <a:pt x="0" y="771617"/>
                  <a:pt x="0" y="752888"/>
                </a:cubicBezTo>
                <a:lnTo>
                  <a:pt x="0" y="33911"/>
                </a:lnTo>
                <a:cubicBezTo>
                  <a:pt x="0" y="15195"/>
                  <a:pt x="15195" y="0"/>
                  <a:pt x="33911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64" name="Shape 62"/>
          <p:cNvSpPr/>
          <p:nvPr/>
        </p:nvSpPr>
        <p:spPr>
          <a:xfrm>
            <a:off x="8209464" y="5527729"/>
            <a:ext cx="135655" cy="135655"/>
          </a:xfrm>
          <a:custGeom>
            <a:avLst/>
            <a:gdLst/>
            <a:ahLst/>
            <a:cxnLst/>
            <a:rect l="l" t="t" r="r" b="b"/>
            <a:pathLst>
              <a:path w="135655" h="135655">
                <a:moveTo>
                  <a:pt x="12718" y="67828"/>
                </a:moveTo>
                <a:cubicBezTo>
                  <a:pt x="12718" y="37385"/>
                  <a:pt x="37385" y="12718"/>
                  <a:pt x="67828" y="12718"/>
                </a:cubicBezTo>
                <a:cubicBezTo>
                  <a:pt x="84546" y="12718"/>
                  <a:pt x="99516" y="20163"/>
                  <a:pt x="109637" y="31927"/>
                </a:cubicBezTo>
                <a:cubicBezTo>
                  <a:pt x="111915" y="34603"/>
                  <a:pt x="115943" y="34894"/>
                  <a:pt x="118592" y="32616"/>
                </a:cubicBezTo>
                <a:cubicBezTo>
                  <a:pt x="121242" y="30337"/>
                  <a:pt x="121560" y="26310"/>
                  <a:pt x="119281" y="23660"/>
                </a:cubicBezTo>
                <a:cubicBezTo>
                  <a:pt x="106855" y="9167"/>
                  <a:pt x="88414" y="0"/>
                  <a:pt x="67828" y="0"/>
                </a:cubicBezTo>
                <a:cubicBezTo>
                  <a:pt x="30363" y="0"/>
                  <a:pt x="0" y="30363"/>
                  <a:pt x="0" y="67828"/>
                </a:cubicBezTo>
                <a:lnTo>
                  <a:pt x="0" y="78426"/>
                </a:lnTo>
                <a:cubicBezTo>
                  <a:pt x="0" y="81949"/>
                  <a:pt x="2835" y="84784"/>
                  <a:pt x="6359" y="84784"/>
                </a:cubicBezTo>
                <a:cubicBezTo>
                  <a:pt x="9883" y="84784"/>
                  <a:pt x="12718" y="81949"/>
                  <a:pt x="12718" y="78426"/>
                </a:cubicBezTo>
                <a:lnTo>
                  <a:pt x="12718" y="67828"/>
                </a:lnTo>
                <a:close/>
                <a:moveTo>
                  <a:pt x="134198" y="53812"/>
                </a:moveTo>
                <a:cubicBezTo>
                  <a:pt x="133482" y="50367"/>
                  <a:pt x="130091" y="48168"/>
                  <a:pt x="126673" y="48910"/>
                </a:cubicBezTo>
                <a:cubicBezTo>
                  <a:pt x="123255" y="49652"/>
                  <a:pt x="121030" y="53017"/>
                  <a:pt x="121772" y="56435"/>
                </a:cubicBezTo>
                <a:cubicBezTo>
                  <a:pt x="122540" y="60117"/>
                  <a:pt x="122964" y="63933"/>
                  <a:pt x="122964" y="67854"/>
                </a:cubicBezTo>
                <a:lnTo>
                  <a:pt x="122964" y="78452"/>
                </a:lnTo>
                <a:cubicBezTo>
                  <a:pt x="122964" y="81976"/>
                  <a:pt x="125799" y="84811"/>
                  <a:pt x="129323" y="84811"/>
                </a:cubicBezTo>
                <a:cubicBezTo>
                  <a:pt x="132847" y="84811"/>
                  <a:pt x="135682" y="81976"/>
                  <a:pt x="135682" y="78452"/>
                </a:cubicBezTo>
                <a:lnTo>
                  <a:pt x="135682" y="67854"/>
                </a:lnTo>
                <a:cubicBezTo>
                  <a:pt x="135682" y="63058"/>
                  <a:pt x="135178" y="58369"/>
                  <a:pt x="134224" y="53838"/>
                </a:cubicBezTo>
                <a:close/>
                <a:moveTo>
                  <a:pt x="67828" y="21196"/>
                </a:moveTo>
                <a:cubicBezTo>
                  <a:pt x="62793" y="21196"/>
                  <a:pt x="57918" y="21991"/>
                  <a:pt x="53388" y="23475"/>
                </a:cubicBezTo>
                <a:cubicBezTo>
                  <a:pt x="49360" y="24799"/>
                  <a:pt x="48433" y="29754"/>
                  <a:pt x="51189" y="32986"/>
                </a:cubicBezTo>
                <a:cubicBezTo>
                  <a:pt x="53070" y="35186"/>
                  <a:pt x="56170" y="35848"/>
                  <a:pt x="58978" y="35080"/>
                </a:cubicBezTo>
                <a:cubicBezTo>
                  <a:pt x="61787" y="34311"/>
                  <a:pt x="64754" y="33914"/>
                  <a:pt x="67828" y="33914"/>
                </a:cubicBezTo>
                <a:cubicBezTo>
                  <a:pt x="86560" y="33914"/>
                  <a:pt x="101741" y="49095"/>
                  <a:pt x="101741" y="67828"/>
                </a:cubicBezTo>
                <a:lnTo>
                  <a:pt x="101741" y="74425"/>
                </a:lnTo>
                <a:cubicBezTo>
                  <a:pt x="101741" y="81102"/>
                  <a:pt x="101344" y="87752"/>
                  <a:pt x="100576" y="94376"/>
                </a:cubicBezTo>
                <a:cubicBezTo>
                  <a:pt x="100125" y="98244"/>
                  <a:pt x="103066" y="101741"/>
                  <a:pt x="106987" y="101741"/>
                </a:cubicBezTo>
                <a:cubicBezTo>
                  <a:pt x="110114" y="101741"/>
                  <a:pt x="112790" y="99463"/>
                  <a:pt x="113161" y="96363"/>
                </a:cubicBezTo>
                <a:cubicBezTo>
                  <a:pt x="114035" y="89103"/>
                  <a:pt x="114485" y="81790"/>
                  <a:pt x="114485" y="74451"/>
                </a:cubicBezTo>
                <a:lnTo>
                  <a:pt x="114485" y="67854"/>
                </a:lnTo>
                <a:cubicBezTo>
                  <a:pt x="114485" y="42101"/>
                  <a:pt x="93607" y="21223"/>
                  <a:pt x="67854" y="21223"/>
                </a:cubicBezTo>
                <a:close/>
                <a:moveTo>
                  <a:pt x="39928" y="39398"/>
                </a:moveTo>
                <a:cubicBezTo>
                  <a:pt x="37517" y="36590"/>
                  <a:pt x="33225" y="36378"/>
                  <a:pt x="30946" y="39292"/>
                </a:cubicBezTo>
                <a:cubicBezTo>
                  <a:pt x="24826" y="47188"/>
                  <a:pt x="21196" y="57071"/>
                  <a:pt x="21196" y="67828"/>
                </a:cubicBezTo>
                <a:lnTo>
                  <a:pt x="21196" y="74425"/>
                </a:lnTo>
                <a:cubicBezTo>
                  <a:pt x="21196" y="80837"/>
                  <a:pt x="20507" y="87248"/>
                  <a:pt x="19129" y="93475"/>
                </a:cubicBezTo>
                <a:cubicBezTo>
                  <a:pt x="18229" y="97608"/>
                  <a:pt x="21223" y="101715"/>
                  <a:pt x="25462" y="101715"/>
                </a:cubicBezTo>
                <a:cubicBezTo>
                  <a:pt x="28244" y="101715"/>
                  <a:pt x="30734" y="99860"/>
                  <a:pt x="31344" y="97131"/>
                </a:cubicBezTo>
                <a:cubicBezTo>
                  <a:pt x="33039" y="89686"/>
                  <a:pt x="33914" y="82082"/>
                  <a:pt x="33914" y="74398"/>
                </a:cubicBezTo>
                <a:lnTo>
                  <a:pt x="33914" y="67801"/>
                </a:lnTo>
                <a:cubicBezTo>
                  <a:pt x="33914" y="60594"/>
                  <a:pt x="36166" y="53918"/>
                  <a:pt x="39981" y="48433"/>
                </a:cubicBezTo>
                <a:cubicBezTo>
                  <a:pt x="41889" y="45678"/>
                  <a:pt x="42101" y="41915"/>
                  <a:pt x="39928" y="39372"/>
                </a:cubicBezTo>
                <a:close/>
                <a:moveTo>
                  <a:pt x="67828" y="42392"/>
                </a:moveTo>
                <a:cubicBezTo>
                  <a:pt x="53785" y="42392"/>
                  <a:pt x="42392" y="53785"/>
                  <a:pt x="42392" y="67828"/>
                </a:cubicBezTo>
                <a:lnTo>
                  <a:pt x="42392" y="74425"/>
                </a:lnTo>
                <a:cubicBezTo>
                  <a:pt x="42392" y="83937"/>
                  <a:pt x="41173" y="93369"/>
                  <a:pt x="38736" y="102536"/>
                </a:cubicBezTo>
                <a:cubicBezTo>
                  <a:pt x="37729" y="106325"/>
                  <a:pt x="40511" y="110220"/>
                  <a:pt x="44432" y="110220"/>
                </a:cubicBezTo>
                <a:cubicBezTo>
                  <a:pt x="46949" y="110220"/>
                  <a:pt x="49175" y="108577"/>
                  <a:pt x="49837" y="106139"/>
                </a:cubicBezTo>
                <a:cubicBezTo>
                  <a:pt x="52619" y="95806"/>
                  <a:pt x="54050" y="85155"/>
                  <a:pt x="54050" y="74425"/>
                </a:cubicBezTo>
                <a:lnTo>
                  <a:pt x="54050" y="67828"/>
                </a:lnTo>
                <a:cubicBezTo>
                  <a:pt x="54050" y="60223"/>
                  <a:pt x="60223" y="54050"/>
                  <a:pt x="67828" y="54050"/>
                </a:cubicBezTo>
                <a:cubicBezTo>
                  <a:pt x="75432" y="54050"/>
                  <a:pt x="81605" y="60223"/>
                  <a:pt x="81605" y="67828"/>
                </a:cubicBezTo>
                <a:lnTo>
                  <a:pt x="81605" y="74425"/>
                </a:lnTo>
                <a:cubicBezTo>
                  <a:pt x="81605" y="84043"/>
                  <a:pt x="80678" y="93607"/>
                  <a:pt x="78850" y="103013"/>
                </a:cubicBezTo>
                <a:cubicBezTo>
                  <a:pt x="78134" y="106696"/>
                  <a:pt x="80890" y="110220"/>
                  <a:pt x="84625" y="110220"/>
                </a:cubicBezTo>
                <a:cubicBezTo>
                  <a:pt x="87328" y="110220"/>
                  <a:pt x="89660" y="108365"/>
                  <a:pt x="90189" y="105716"/>
                </a:cubicBezTo>
                <a:cubicBezTo>
                  <a:pt x="92230" y="95435"/>
                  <a:pt x="93263" y="84970"/>
                  <a:pt x="93263" y="74425"/>
                </a:cubicBezTo>
                <a:lnTo>
                  <a:pt x="93263" y="67828"/>
                </a:lnTo>
                <a:cubicBezTo>
                  <a:pt x="93263" y="53785"/>
                  <a:pt x="81870" y="42392"/>
                  <a:pt x="67828" y="42392"/>
                </a:cubicBezTo>
                <a:close/>
                <a:moveTo>
                  <a:pt x="74186" y="67828"/>
                </a:moveTo>
                <a:cubicBezTo>
                  <a:pt x="74186" y="64304"/>
                  <a:pt x="71351" y="61469"/>
                  <a:pt x="67828" y="61469"/>
                </a:cubicBezTo>
                <a:cubicBezTo>
                  <a:pt x="64304" y="61469"/>
                  <a:pt x="61469" y="64304"/>
                  <a:pt x="61469" y="67828"/>
                </a:cubicBezTo>
                <a:lnTo>
                  <a:pt x="61469" y="74425"/>
                </a:lnTo>
                <a:cubicBezTo>
                  <a:pt x="61469" y="90295"/>
                  <a:pt x="58554" y="106034"/>
                  <a:pt x="52858" y="120844"/>
                </a:cubicBezTo>
                <a:lnTo>
                  <a:pt x="51295" y="124898"/>
                </a:lnTo>
                <a:cubicBezTo>
                  <a:pt x="50023" y="128183"/>
                  <a:pt x="51666" y="131866"/>
                  <a:pt x="54951" y="133112"/>
                </a:cubicBezTo>
                <a:cubicBezTo>
                  <a:pt x="58236" y="134357"/>
                  <a:pt x="61919" y="132741"/>
                  <a:pt x="63164" y="129455"/>
                </a:cubicBezTo>
                <a:lnTo>
                  <a:pt x="64728" y="125401"/>
                </a:lnTo>
                <a:cubicBezTo>
                  <a:pt x="70980" y="109133"/>
                  <a:pt x="74186" y="91859"/>
                  <a:pt x="74186" y="74425"/>
                </a:cubicBezTo>
                <a:lnTo>
                  <a:pt x="74186" y="67828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5" name="Text 63"/>
          <p:cNvSpPr/>
          <p:nvPr/>
        </p:nvSpPr>
        <p:spPr>
          <a:xfrm>
            <a:off x="8429903" y="5493815"/>
            <a:ext cx="585013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Imphash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192507" y="5731212"/>
            <a:ext cx="3611816" cy="33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 hash of import table order used to identify related malware samples.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8537" y="318537"/>
            <a:ext cx="11698268" cy="3185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7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Export Directory Table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8537" y="700781"/>
            <a:ext cx="11618634" cy="191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3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Function exposure mechanism for DLLs enabling inter-module communication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1722" y="1022503"/>
            <a:ext cx="5708181" cy="4672936"/>
          </a:xfrm>
          <a:custGeom>
            <a:avLst/>
            <a:gdLst/>
            <a:ahLst/>
            <a:cxnLst/>
            <a:rect l="l" t="t" r="r" b="b"/>
            <a:pathLst>
              <a:path w="5708181" h="4672936">
                <a:moveTo>
                  <a:pt x="31869" y="0"/>
                </a:moveTo>
                <a:lnTo>
                  <a:pt x="5676312" y="0"/>
                </a:lnTo>
                <a:cubicBezTo>
                  <a:pt x="5693913" y="0"/>
                  <a:pt x="5708181" y="14268"/>
                  <a:pt x="5708181" y="31869"/>
                </a:cubicBezTo>
                <a:lnTo>
                  <a:pt x="5708181" y="4641067"/>
                </a:lnTo>
                <a:cubicBezTo>
                  <a:pt x="5708181" y="4658668"/>
                  <a:pt x="5693913" y="4672936"/>
                  <a:pt x="5676312" y="4672936"/>
                </a:cubicBezTo>
                <a:lnTo>
                  <a:pt x="31869" y="4672936"/>
                </a:lnTo>
                <a:cubicBezTo>
                  <a:pt x="14268" y="4672936"/>
                  <a:pt x="0" y="4658668"/>
                  <a:pt x="0" y="4641067"/>
                </a:cubicBezTo>
                <a:lnTo>
                  <a:pt x="0" y="31869"/>
                </a:lnTo>
                <a:cubicBezTo>
                  <a:pt x="0" y="14268"/>
                  <a:pt x="14268" y="0"/>
                  <a:pt x="31869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52322" y="1153102"/>
            <a:ext cx="5526615" cy="2229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Export Directory Structure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68249" y="1471639"/>
            <a:ext cx="5431054" cy="955611"/>
          </a:xfrm>
          <a:custGeom>
            <a:avLst/>
            <a:gdLst/>
            <a:ahLst/>
            <a:cxnLst/>
            <a:rect l="l" t="t" r="r" b="b"/>
            <a:pathLst>
              <a:path w="5431054" h="955611">
                <a:moveTo>
                  <a:pt x="0" y="0"/>
                </a:moveTo>
                <a:lnTo>
                  <a:pt x="5399204" y="0"/>
                </a:lnTo>
                <a:cubicBezTo>
                  <a:pt x="5416794" y="0"/>
                  <a:pt x="5431054" y="14260"/>
                  <a:pt x="5431054" y="31851"/>
                </a:cubicBezTo>
                <a:lnTo>
                  <a:pt x="5431054" y="923760"/>
                </a:lnTo>
                <a:cubicBezTo>
                  <a:pt x="5431054" y="941351"/>
                  <a:pt x="5416794" y="955611"/>
                  <a:pt x="5399204" y="955611"/>
                </a:cubicBezTo>
                <a:lnTo>
                  <a:pt x="0" y="955611"/>
                </a:lnTo>
                <a:lnTo>
                  <a:pt x="0" y="0"/>
                </a:ln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68249" y="1471639"/>
            <a:ext cx="31854" cy="955611"/>
          </a:xfrm>
          <a:custGeom>
            <a:avLst/>
            <a:gdLst/>
            <a:ahLst/>
            <a:cxnLst/>
            <a:rect l="l" t="t" r="r" b="b"/>
            <a:pathLst>
              <a:path w="31854" h="955611">
                <a:moveTo>
                  <a:pt x="0" y="0"/>
                </a:moveTo>
                <a:lnTo>
                  <a:pt x="31854" y="0"/>
                </a:lnTo>
                <a:lnTo>
                  <a:pt x="31854" y="955611"/>
                </a:lnTo>
                <a:lnTo>
                  <a:pt x="0" y="955611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8" name="Text 6"/>
          <p:cNvSpPr/>
          <p:nvPr/>
        </p:nvSpPr>
        <p:spPr>
          <a:xfrm>
            <a:off x="579737" y="1567200"/>
            <a:ext cx="5287713" cy="191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3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IMAGE_EXPORT_DIRECTORY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9737" y="1790176"/>
            <a:ext cx="5279749" cy="1592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8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Main export structure pointed to by DataDirectory[0]. Contains counts and RVAs to export data.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9737" y="2013152"/>
            <a:ext cx="2627929" cy="127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2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Name:</a:t>
            </a:r>
            <a:r>
              <a:rPr lang="en-US" sz="752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RVA to DLL name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222499" y="2013152"/>
            <a:ext cx="2627929" cy="127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2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Base:</a:t>
            </a:r>
            <a:r>
              <a:rPr lang="en-US" sz="752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Ordinal base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79737" y="2204180"/>
            <a:ext cx="2627929" cy="127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2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NumberOfFunctions:</a:t>
            </a:r>
            <a:r>
              <a:rPr lang="en-US" sz="752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Total exports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222499" y="2204180"/>
            <a:ext cx="2627929" cy="127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2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NumberOfNames:</a:t>
            </a:r>
            <a:r>
              <a:rPr lang="en-US" sz="752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Named exports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68249" y="2490763"/>
            <a:ext cx="5431054" cy="573366"/>
          </a:xfrm>
          <a:custGeom>
            <a:avLst/>
            <a:gdLst/>
            <a:ahLst/>
            <a:cxnLst/>
            <a:rect l="l" t="t" r="r" b="b"/>
            <a:pathLst>
              <a:path w="5431054" h="573366">
                <a:moveTo>
                  <a:pt x="0" y="0"/>
                </a:moveTo>
                <a:lnTo>
                  <a:pt x="5399198" y="0"/>
                </a:lnTo>
                <a:cubicBezTo>
                  <a:pt x="5416792" y="0"/>
                  <a:pt x="5431054" y="14263"/>
                  <a:pt x="5431054" y="31856"/>
                </a:cubicBezTo>
                <a:lnTo>
                  <a:pt x="5431054" y="541510"/>
                </a:lnTo>
                <a:cubicBezTo>
                  <a:pt x="5431054" y="559104"/>
                  <a:pt x="5416792" y="573366"/>
                  <a:pt x="5399198" y="573366"/>
                </a:cubicBezTo>
                <a:lnTo>
                  <a:pt x="0" y="573366"/>
                </a:lnTo>
                <a:lnTo>
                  <a:pt x="0" y="0"/>
                </a:ln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468249" y="2490763"/>
            <a:ext cx="31854" cy="573366"/>
          </a:xfrm>
          <a:custGeom>
            <a:avLst/>
            <a:gdLst/>
            <a:ahLst/>
            <a:cxnLst/>
            <a:rect l="l" t="t" r="r" b="b"/>
            <a:pathLst>
              <a:path w="31854" h="573366">
                <a:moveTo>
                  <a:pt x="0" y="0"/>
                </a:moveTo>
                <a:lnTo>
                  <a:pt x="31854" y="0"/>
                </a:lnTo>
                <a:lnTo>
                  <a:pt x="31854" y="573366"/>
                </a:lnTo>
                <a:lnTo>
                  <a:pt x="0" y="573366"/>
                </a:lnTo>
                <a:lnTo>
                  <a:pt x="0" y="0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6" name="Text 14"/>
          <p:cNvSpPr/>
          <p:nvPr/>
        </p:nvSpPr>
        <p:spPr>
          <a:xfrm>
            <a:off x="579737" y="2586324"/>
            <a:ext cx="5287713" cy="191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3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Export Address Table (EAT)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79737" y="2809300"/>
            <a:ext cx="5279749" cy="1592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8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Array of RVAs pointing to the actual function implementations. Accessed by ordinal number.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68249" y="3127836"/>
            <a:ext cx="5431054" cy="732635"/>
          </a:xfrm>
          <a:custGeom>
            <a:avLst/>
            <a:gdLst/>
            <a:ahLst/>
            <a:cxnLst/>
            <a:rect l="l" t="t" r="r" b="b"/>
            <a:pathLst>
              <a:path w="5431054" h="732635">
                <a:moveTo>
                  <a:pt x="0" y="0"/>
                </a:moveTo>
                <a:lnTo>
                  <a:pt x="5399199" y="0"/>
                </a:lnTo>
                <a:cubicBezTo>
                  <a:pt x="5416792" y="0"/>
                  <a:pt x="5431054" y="14262"/>
                  <a:pt x="5431054" y="31855"/>
                </a:cubicBezTo>
                <a:lnTo>
                  <a:pt x="5431054" y="700780"/>
                </a:lnTo>
                <a:cubicBezTo>
                  <a:pt x="5431054" y="718373"/>
                  <a:pt x="5416792" y="732635"/>
                  <a:pt x="5399199" y="732635"/>
                </a:cubicBezTo>
                <a:lnTo>
                  <a:pt x="0" y="732635"/>
                </a:lnTo>
                <a:lnTo>
                  <a:pt x="0" y="0"/>
                </a:ln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468249" y="3127836"/>
            <a:ext cx="31854" cy="732635"/>
          </a:xfrm>
          <a:custGeom>
            <a:avLst/>
            <a:gdLst/>
            <a:ahLst/>
            <a:cxnLst/>
            <a:rect l="l" t="t" r="r" b="b"/>
            <a:pathLst>
              <a:path w="31854" h="732635">
                <a:moveTo>
                  <a:pt x="0" y="0"/>
                </a:moveTo>
                <a:lnTo>
                  <a:pt x="31854" y="0"/>
                </a:lnTo>
                <a:lnTo>
                  <a:pt x="31854" y="732635"/>
                </a:lnTo>
                <a:lnTo>
                  <a:pt x="0" y="732635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20" name="Text 18"/>
          <p:cNvSpPr/>
          <p:nvPr/>
        </p:nvSpPr>
        <p:spPr>
          <a:xfrm>
            <a:off x="579737" y="3223397"/>
            <a:ext cx="5287713" cy="191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3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Name Pointer Table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79737" y="3446373"/>
            <a:ext cx="5279749" cy="3185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8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Array of RVAs to function names, sorted alphabetically for binary search. Enables GetProcAddress() by name.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68249" y="3924179"/>
            <a:ext cx="5431054" cy="573366"/>
          </a:xfrm>
          <a:custGeom>
            <a:avLst/>
            <a:gdLst/>
            <a:ahLst/>
            <a:cxnLst/>
            <a:rect l="l" t="t" r="r" b="b"/>
            <a:pathLst>
              <a:path w="5431054" h="573366">
                <a:moveTo>
                  <a:pt x="0" y="0"/>
                </a:moveTo>
                <a:lnTo>
                  <a:pt x="5399198" y="0"/>
                </a:lnTo>
                <a:cubicBezTo>
                  <a:pt x="5416792" y="0"/>
                  <a:pt x="5431054" y="14263"/>
                  <a:pt x="5431054" y="31856"/>
                </a:cubicBezTo>
                <a:lnTo>
                  <a:pt x="5431054" y="541510"/>
                </a:lnTo>
                <a:cubicBezTo>
                  <a:pt x="5431054" y="559104"/>
                  <a:pt x="5416792" y="573366"/>
                  <a:pt x="5399198" y="573366"/>
                </a:cubicBezTo>
                <a:lnTo>
                  <a:pt x="0" y="573366"/>
                </a:lnTo>
                <a:lnTo>
                  <a:pt x="0" y="0"/>
                </a:ln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468249" y="3924179"/>
            <a:ext cx="31854" cy="573366"/>
          </a:xfrm>
          <a:custGeom>
            <a:avLst/>
            <a:gdLst/>
            <a:ahLst/>
            <a:cxnLst/>
            <a:rect l="l" t="t" r="r" b="b"/>
            <a:pathLst>
              <a:path w="31854" h="573366">
                <a:moveTo>
                  <a:pt x="0" y="0"/>
                </a:moveTo>
                <a:lnTo>
                  <a:pt x="31854" y="0"/>
                </a:lnTo>
                <a:lnTo>
                  <a:pt x="31854" y="573366"/>
                </a:lnTo>
                <a:lnTo>
                  <a:pt x="0" y="573366"/>
                </a:lnTo>
                <a:lnTo>
                  <a:pt x="0" y="0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4" name="Text 22"/>
          <p:cNvSpPr/>
          <p:nvPr/>
        </p:nvSpPr>
        <p:spPr>
          <a:xfrm>
            <a:off x="579737" y="4019740"/>
            <a:ext cx="5287713" cy="191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3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Ordinal Table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579737" y="4242716"/>
            <a:ext cx="5279749" cy="1592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8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Maps named exports to EAT indices. Each 16-bit ordinal is an index into the EAT.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161499" y="1022503"/>
            <a:ext cx="5708181" cy="3128032"/>
          </a:xfrm>
          <a:custGeom>
            <a:avLst/>
            <a:gdLst/>
            <a:ahLst/>
            <a:cxnLst/>
            <a:rect l="l" t="t" r="r" b="b"/>
            <a:pathLst>
              <a:path w="5708181" h="3128032">
                <a:moveTo>
                  <a:pt x="31843" y="0"/>
                </a:moveTo>
                <a:lnTo>
                  <a:pt x="5676338" y="0"/>
                </a:lnTo>
                <a:cubicBezTo>
                  <a:pt x="5693925" y="0"/>
                  <a:pt x="5708181" y="14257"/>
                  <a:pt x="5708181" y="31843"/>
                </a:cubicBezTo>
                <a:lnTo>
                  <a:pt x="5708181" y="3096189"/>
                </a:lnTo>
                <a:cubicBezTo>
                  <a:pt x="5708181" y="3113776"/>
                  <a:pt x="5693925" y="3128032"/>
                  <a:pt x="5676338" y="3128032"/>
                </a:cubicBezTo>
                <a:lnTo>
                  <a:pt x="31843" y="3128032"/>
                </a:lnTo>
                <a:cubicBezTo>
                  <a:pt x="14257" y="3128032"/>
                  <a:pt x="0" y="3113776"/>
                  <a:pt x="0" y="3096189"/>
                </a:cubicBezTo>
                <a:lnTo>
                  <a:pt x="0" y="31843"/>
                </a:lnTo>
                <a:cubicBezTo>
                  <a:pt x="0" y="14269"/>
                  <a:pt x="14269" y="0"/>
                  <a:pt x="31843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6292099" y="1153102"/>
            <a:ext cx="5526615" cy="2229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4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Export Resolution Process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295285" y="1474824"/>
            <a:ext cx="5437425" cy="452322"/>
          </a:xfrm>
          <a:custGeom>
            <a:avLst/>
            <a:gdLst/>
            <a:ahLst/>
            <a:cxnLst/>
            <a:rect l="l" t="t" r="r" b="b"/>
            <a:pathLst>
              <a:path w="5437425" h="452322">
                <a:moveTo>
                  <a:pt x="31853" y="0"/>
                </a:moveTo>
                <a:lnTo>
                  <a:pt x="5405572" y="0"/>
                </a:lnTo>
                <a:cubicBezTo>
                  <a:pt x="5423164" y="0"/>
                  <a:pt x="5437425" y="14261"/>
                  <a:pt x="5437425" y="31853"/>
                </a:cubicBezTo>
                <a:lnTo>
                  <a:pt x="5437425" y="420470"/>
                </a:lnTo>
                <a:cubicBezTo>
                  <a:pt x="5437425" y="438062"/>
                  <a:pt x="5423164" y="452322"/>
                  <a:pt x="5405572" y="452322"/>
                </a:cubicBezTo>
                <a:lnTo>
                  <a:pt x="31853" y="452322"/>
                </a:lnTo>
                <a:cubicBezTo>
                  <a:pt x="14261" y="452322"/>
                  <a:pt x="0" y="438062"/>
                  <a:pt x="0" y="420470"/>
                </a:cubicBezTo>
                <a:lnTo>
                  <a:pt x="0" y="31853"/>
                </a:lnTo>
                <a:cubicBezTo>
                  <a:pt x="0" y="14273"/>
                  <a:pt x="14273" y="0"/>
                  <a:pt x="31853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6362177" y="1541723"/>
            <a:ext cx="5359383" cy="1592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8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1. GetProcAddress("MyFunc")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362177" y="1732845"/>
            <a:ext cx="5351420" cy="127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2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Application requests function by name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295285" y="1997128"/>
            <a:ext cx="5437425" cy="452322"/>
          </a:xfrm>
          <a:custGeom>
            <a:avLst/>
            <a:gdLst/>
            <a:ahLst/>
            <a:cxnLst/>
            <a:rect l="l" t="t" r="r" b="b"/>
            <a:pathLst>
              <a:path w="5437425" h="452322">
                <a:moveTo>
                  <a:pt x="31853" y="0"/>
                </a:moveTo>
                <a:lnTo>
                  <a:pt x="5405572" y="0"/>
                </a:lnTo>
                <a:cubicBezTo>
                  <a:pt x="5423164" y="0"/>
                  <a:pt x="5437425" y="14261"/>
                  <a:pt x="5437425" y="31853"/>
                </a:cubicBezTo>
                <a:lnTo>
                  <a:pt x="5437425" y="420470"/>
                </a:lnTo>
                <a:cubicBezTo>
                  <a:pt x="5437425" y="438062"/>
                  <a:pt x="5423164" y="452322"/>
                  <a:pt x="5405572" y="452322"/>
                </a:cubicBezTo>
                <a:lnTo>
                  <a:pt x="31853" y="452322"/>
                </a:lnTo>
                <a:cubicBezTo>
                  <a:pt x="14261" y="452322"/>
                  <a:pt x="0" y="438062"/>
                  <a:pt x="0" y="420470"/>
                </a:cubicBezTo>
                <a:lnTo>
                  <a:pt x="0" y="31853"/>
                </a:lnTo>
                <a:cubicBezTo>
                  <a:pt x="0" y="14273"/>
                  <a:pt x="14273" y="0"/>
                  <a:pt x="31853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6362177" y="2064020"/>
            <a:ext cx="5359383" cy="1592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8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2. Binary Search Name Table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362177" y="2255142"/>
            <a:ext cx="5351420" cy="127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2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Loader searches Name Pointer Table for "MyFunc"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295285" y="2519432"/>
            <a:ext cx="5437425" cy="452322"/>
          </a:xfrm>
          <a:custGeom>
            <a:avLst/>
            <a:gdLst/>
            <a:ahLst/>
            <a:cxnLst/>
            <a:rect l="l" t="t" r="r" b="b"/>
            <a:pathLst>
              <a:path w="5437425" h="452322">
                <a:moveTo>
                  <a:pt x="31853" y="0"/>
                </a:moveTo>
                <a:lnTo>
                  <a:pt x="5405572" y="0"/>
                </a:lnTo>
                <a:cubicBezTo>
                  <a:pt x="5423164" y="0"/>
                  <a:pt x="5437425" y="14261"/>
                  <a:pt x="5437425" y="31853"/>
                </a:cubicBezTo>
                <a:lnTo>
                  <a:pt x="5437425" y="420470"/>
                </a:lnTo>
                <a:cubicBezTo>
                  <a:pt x="5437425" y="438062"/>
                  <a:pt x="5423164" y="452322"/>
                  <a:pt x="5405572" y="452322"/>
                </a:cubicBezTo>
                <a:lnTo>
                  <a:pt x="31853" y="452322"/>
                </a:lnTo>
                <a:cubicBezTo>
                  <a:pt x="14261" y="452322"/>
                  <a:pt x="0" y="438062"/>
                  <a:pt x="0" y="420470"/>
                </a:cubicBezTo>
                <a:lnTo>
                  <a:pt x="0" y="31853"/>
                </a:lnTo>
                <a:cubicBezTo>
                  <a:pt x="0" y="14273"/>
                  <a:pt x="14273" y="0"/>
                  <a:pt x="31853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6362177" y="2586324"/>
            <a:ext cx="5359383" cy="1592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8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3. Get Ordinal Index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362177" y="2777446"/>
            <a:ext cx="5351420" cy="127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2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Corresponding ordinal from Ordinal Table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295285" y="3041729"/>
            <a:ext cx="5437425" cy="452322"/>
          </a:xfrm>
          <a:custGeom>
            <a:avLst/>
            <a:gdLst/>
            <a:ahLst/>
            <a:cxnLst/>
            <a:rect l="l" t="t" r="r" b="b"/>
            <a:pathLst>
              <a:path w="5437425" h="452322">
                <a:moveTo>
                  <a:pt x="31853" y="0"/>
                </a:moveTo>
                <a:lnTo>
                  <a:pt x="5405572" y="0"/>
                </a:lnTo>
                <a:cubicBezTo>
                  <a:pt x="5423164" y="0"/>
                  <a:pt x="5437425" y="14261"/>
                  <a:pt x="5437425" y="31853"/>
                </a:cubicBezTo>
                <a:lnTo>
                  <a:pt x="5437425" y="420470"/>
                </a:lnTo>
                <a:cubicBezTo>
                  <a:pt x="5437425" y="438062"/>
                  <a:pt x="5423164" y="452322"/>
                  <a:pt x="5405572" y="452322"/>
                </a:cubicBezTo>
                <a:lnTo>
                  <a:pt x="31853" y="452322"/>
                </a:lnTo>
                <a:cubicBezTo>
                  <a:pt x="14261" y="452322"/>
                  <a:pt x="0" y="438062"/>
                  <a:pt x="0" y="420470"/>
                </a:cubicBezTo>
                <a:lnTo>
                  <a:pt x="0" y="31853"/>
                </a:lnTo>
                <a:cubicBezTo>
                  <a:pt x="0" y="14273"/>
                  <a:pt x="14273" y="0"/>
                  <a:pt x="31853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6362177" y="3108620"/>
            <a:ext cx="5359383" cy="1592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8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4. Lookup EAT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362177" y="3299742"/>
            <a:ext cx="5351420" cy="127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2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Ordinal used as index into Export Address Table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295285" y="3564033"/>
            <a:ext cx="5437425" cy="452322"/>
          </a:xfrm>
          <a:custGeom>
            <a:avLst/>
            <a:gdLst/>
            <a:ahLst/>
            <a:cxnLst/>
            <a:rect l="l" t="t" r="r" b="b"/>
            <a:pathLst>
              <a:path w="5437425" h="452322">
                <a:moveTo>
                  <a:pt x="31853" y="0"/>
                </a:moveTo>
                <a:lnTo>
                  <a:pt x="5405572" y="0"/>
                </a:lnTo>
                <a:cubicBezTo>
                  <a:pt x="5423164" y="0"/>
                  <a:pt x="5437425" y="14261"/>
                  <a:pt x="5437425" y="31853"/>
                </a:cubicBezTo>
                <a:lnTo>
                  <a:pt x="5437425" y="420470"/>
                </a:lnTo>
                <a:cubicBezTo>
                  <a:pt x="5437425" y="438062"/>
                  <a:pt x="5423164" y="452322"/>
                  <a:pt x="5405572" y="452322"/>
                </a:cubicBezTo>
                <a:lnTo>
                  <a:pt x="31853" y="452322"/>
                </a:lnTo>
                <a:cubicBezTo>
                  <a:pt x="14261" y="452322"/>
                  <a:pt x="0" y="438062"/>
                  <a:pt x="0" y="420470"/>
                </a:cubicBezTo>
                <a:lnTo>
                  <a:pt x="0" y="31853"/>
                </a:lnTo>
                <a:cubicBezTo>
                  <a:pt x="0" y="14273"/>
                  <a:pt x="14273" y="0"/>
                  <a:pt x="31853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6362177" y="3630924"/>
            <a:ext cx="5359383" cy="1592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8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5. Return Function Address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362177" y="3822046"/>
            <a:ext cx="5351420" cy="127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2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RVA converted to VA and returned to caller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161499" y="4251975"/>
            <a:ext cx="5708181" cy="1439787"/>
          </a:xfrm>
          <a:custGeom>
            <a:avLst/>
            <a:gdLst/>
            <a:ahLst/>
            <a:cxnLst/>
            <a:rect l="l" t="t" r="r" b="b"/>
            <a:pathLst>
              <a:path w="5708181" h="1439787">
                <a:moveTo>
                  <a:pt x="31848" y="0"/>
                </a:moveTo>
                <a:lnTo>
                  <a:pt x="5676333" y="0"/>
                </a:lnTo>
                <a:cubicBezTo>
                  <a:pt x="5693922" y="0"/>
                  <a:pt x="5708181" y="14259"/>
                  <a:pt x="5708181" y="31848"/>
                </a:cubicBezTo>
                <a:lnTo>
                  <a:pt x="5708181" y="1407939"/>
                </a:lnTo>
                <a:cubicBezTo>
                  <a:pt x="5708181" y="1425528"/>
                  <a:pt x="5693922" y="1439787"/>
                  <a:pt x="5676333" y="1439787"/>
                </a:cubicBezTo>
                <a:lnTo>
                  <a:pt x="31848" y="1439787"/>
                </a:lnTo>
                <a:cubicBezTo>
                  <a:pt x="14259" y="1439787"/>
                  <a:pt x="0" y="1425528"/>
                  <a:pt x="0" y="1407939"/>
                </a:cubicBezTo>
                <a:lnTo>
                  <a:pt x="0" y="31848"/>
                </a:lnTo>
                <a:cubicBezTo>
                  <a:pt x="0" y="14271"/>
                  <a:pt x="14271" y="0"/>
                  <a:pt x="31848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6292099" y="4382573"/>
            <a:ext cx="5518652" cy="2229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9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Common Export Examples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292099" y="4669256"/>
            <a:ext cx="5446981" cy="414098"/>
          </a:xfrm>
          <a:custGeom>
            <a:avLst/>
            <a:gdLst/>
            <a:ahLst/>
            <a:cxnLst/>
            <a:rect l="l" t="t" r="r" b="b"/>
            <a:pathLst>
              <a:path w="5446981" h="414098">
                <a:moveTo>
                  <a:pt x="31852" y="0"/>
                </a:moveTo>
                <a:lnTo>
                  <a:pt x="5415129" y="0"/>
                </a:lnTo>
                <a:cubicBezTo>
                  <a:pt x="5432720" y="0"/>
                  <a:pt x="5446981" y="14261"/>
                  <a:pt x="5446981" y="31852"/>
                </a:cubicBezTo>
                <a:lnTo>
                  <a:pt x="5446981" y="382246"/>
                </a:lnTo>
                <a:cubicBezTo>
                  <a:pt x="5446981" y="399837"/>
                  <a:pt x="5432720" y="414098"/>
                  <a:pt x="5415129" y="414098"/>
                </a:cubicBezTo>
                <a:lnTo>
                  <a:pt x="31852" y="414098"/>
                </a:lnTo>
                <a:cubicBezTo>
                  <a:pt x="14273" y="414098"/>
                  <a:pt x="0" y="399825"/>
                  <a:pt x="0" y="382246"/>
                </a:cubicBezTo>
                <a:lnTo>
                  <a:pt x="0" y="31852"/>
                </a:lnTo>
                <a:cubicBezTo>
                  <a:pt x="0" y="14273"/>
                  <a:pt x="14273" y="0"/>
                  <a:pt x="31852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6355807" y="4732964"/>
            <a:ext cx="5375310" cy="1592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8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DllMain (Entry Point)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355807" y="4892232"/>
            <a:ext cx="5367347" cy="127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2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Called when DLL is loaded/unloaded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292099" y="5146961"/>
            <a:ext cx="5446981" cy="414098"/>
          </a:xfrm>
          <a:custGeom>
            <a:avLst/>
            <a:gdLst/>
            <a:ahLst/>
            <a:cxnLst/>
            <a:rect l="l" t="t" r="r" b="b"/>
            <a:pathLst>
              <a:path w="5446981" h="414098">
                <a:moveTo>
                  <a:pt x="31852" y="0"/>
                </a:moveTo>
                <a:lnTo>
                  <a:pt x="5415129" y="0"/>
                </a:lnTo>
                <a:cubicBezTo>
                  <a:pt x="5432720" y="0"/>
                  <a:pt x="5446981" y="14261"/>
                  <a:pt x="5446981" y="31852"/>
                </a:cubicBezTo>
                <a:lnTo>
                  <a:pt x="5446981" y="382246"/>
                </a:lnTo>
                <a:cubicBezTo>
                  <a:pt x="5446981" y="399837"/>
                  <a:pt x="5432720" y="414098"/>
                  <a:pt x="5415129" y="414098"/>
                </a:cubicBezTo>
                <a:lnTo>
                  <a:pt x="31852" y="414098"/>
                </a:lnTo>
                <a:cubicBezTo>
                  <a:pt x="14273" y="414098"/>
                  <a:pt x="0" y="399825"/>
                  <a:pt x="0" y="382246"/>
                </a:cubicBezTo>
                <a:lnTo>
                  <a:pt x="0" y="31852"/>
                </a:lnTo>
                <a:cubicBezTo>
                  <a:pt x="0" y="14273"/>
                  <a:pt x="14273" y="0"/>
                  <a:pt x="31852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6355807" y="5210668"/>
            <a:ext cx="5375310" cy="1592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8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ExportedFunc1, Func2...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355807" y="5369936"/>
            <a:ext cx="5367347" cy="1274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2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Custom functions exposed by the DLL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321722" y="5793488"/>
            <a:ext cx="5724108" cy="579737"/>
          </a:xfrm>
          <a:custGeom>
            <a:avLst/>
            <a:gdLst/>
            <a:ahLst/>
            <a:cxnLst/>
            <a:rect l="l" t="t" r="r" b="b"/>
            <a:pathLst>
              <a:path w="5724108" h="579737">
                <a:moveTo>
                  <a:pt x="31857" y="0"/>
                </a:moveTo>
                <a:lnTo>
                  <a:pt x="5692252" y="0"/>
                </a:lnTo>
                <a:cubicBezTo>
                  <a:pt x="5709845" y="0"/>
                  <a:pt x="5724108" y="14263"/>
                  <a:pt x="5724108" y="31857"/>
                </a:cubicBezTo>
                <a:lnTo>
                  <a:pt x="5724108" y="547881"/>
                </a:lnTo>
                <a:cubicBezTo>
                  <a:pt x="5724108" y="565474"/>
                  <a:pt x="5709845" y="579737"/>
                  <a:pt x="5692252" y="579737"/>
                </a:cubicBezTo>
                <a:lnTo>
                  <a:pt x="31857" y="579737"/>
                </a:lnTo>
                <a:cubicBezTo>
                  <a:pt x="14263" y="579737"/>
                  <a:pt x="0" y="565474"/>
                  <a:pt x="0" y="547881"/>
                </a:cubicBezTo>
                <a:lnTo>
                  <a:pt x="0" y="31857"/>
                </a:lnTo>
                <a:cubicBezTo>
                  <a:pt x="0" y="14274"/>
                  <a:pt x="14274" y="0"/>
                  <a:pt x="31857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52" name="Shape 50"/>
          <p:cNvSpPr/>
          <p:nvPr/>
        </p:nvSpPr>
        <p:spPr>
          <a:xfrm>
            <a:off x="428432" y="5924094"/>
            <a:ext cx="143342" cy="127415"/>
          </a:xfrm>
          <a:custGeom>
            <a:avLst/>
            <a:gdLst/>
            <a:ahLst/>
            <a:cxnLst/>
            <a:rect l="l" t="t" r="r" b="b"/>
            <a:pathLst>
              <a:path w="143342" h="127415">
                <a:moveTo>
                  <a:pt x="92500" y="10726"/>
                </a:moveTo>
                <a:cubicBezTo>
                  <a:pt x="89613" y="7963"/>
                  <a:pt x="85358" y="7192"/>
                  <a:pt x="81700" y="8760"/>
                </a:cubicBezTo>
                <a:cubicBezTo>
                  <a:pt x="78042" y="10328"/>
                  <a:pt x="75653" y="13936"/>
                  <a:pt x="75653" y="17918"/>
                </a:cubicBezTo>
                <a:lnTo>
                  <a:pt x="75653" y="51837"/>
                </a:lnTo>
                <a:lnTo>
                  <a:pt x="32774" y="10751"/>
                </a:lnTo>
                <a:cubicBezTo>
                  <a:pt x="29888" y="7963"/>
                  <a:pt x="25632" y="7192"/>
                  <a:pt x="21974" y="8760"/>
                </a:cubicBezTo>
                <a:cubicBezTo>
                  <a:pt x="18316" y="10328"/>
                  <a:pt x="15927" y="13936"/>
                  <a:pt x="15927" y="17918"/>
                </a:cubicBezTo>
                <a:lnTo>
                  <a:pt x="15927" y="109497"/>
                </a:lnTo>
                <a:cubicBezTo>
                  <a:pt x="15927" y="113479"/>
                  <a:pt x="18316" y="117087"/>
                  <a:pt x="21974" y="118655"/>
                </a:cubicBezTo>
                <a:cubicBezTo>
                  <a:pt x="25632" y="120223"/>
                  <a:pt x="29888" y="119451"/>
                  <a:pt x="32774" y="116689"/>
                </a:cubicBezTo>
                <a:lnTo>
                  <a:pt x="75653" y="75578"/>
                </a:lnTo>
                <a:lnTo>
                  <a:pt x="75653" y="109497"/>
                </a:lnTo>
                <a:cubicBezTo>
                  <a:pt x="75653" y="113479"/>
                  <a:pt x="78042" y="117087"/>
                  <a:pt x="81700" y="118655"/>
                </a:cubicBezTo>
                <a:cubicBezTo>
                  <a:pt x="85358" y="120223"/>
                  <a:pt x="89613" y="119451"/>
                  <a:pt x="92500" y="116689"/>
                </a:cubicBezTo>
                <a:lnTo>
                  <a:pt x="140281" y="70899"/>
                </a:lnTo>
                <a:cubicBezTo>
                  <a:pt x="142247" y="69033"/>
                  <a:pt x="143342" y="66420"/>
                  <a:pt x="143342" y="63707"/>
                </a:cubicBezTo>
                <a:cubicBezTo>
                  <a:pt x="143342" y="60995"/>
                  <a:pt x="142222" y="58407"/>
                  <a:pt x="140281" y="56515"/>
                </a:cubicBezTo>
                <a:lnTo>
                  <a:pt x="92500" y="10726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3" name="Text 51"/>
          <p:cNvSpPr/>
          <p:nvPr/>
        </p:nvSpPr>
        <p:spPr>
          <a:xfrm>
            <a:off x="643445" y="5892241"/>
            <a:ext cx="1098952" cy="191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3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Export Forwarding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420469" y="6115216"/>
            <a:ext cx="5582359" cy="1592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8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Exports can redirect to another DLL's function, used by Windows to maintain compatibility.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145572" y="5793488"/>
            <a:ext cx="5724108" cy="579737"/>
          </a:xfrm>
          <a:custGeom>
            <a:avLst/>
            <a:gdLst/>
            <a:ahLst/>
            <a:cxnLst/>
            <a:rect l="l" t="t" r="r" b="b"/>
            <a:pathLst>
              <a:path w="5724108" h="579737">
                <a:moveTo>
                  <a:pt x="31857" y="0"/>
                </a:moveTo>
                <a:lnTo>
                  <a:pt x="5692252" y="0"/>
                </a:lnTo>
                <a:cubicBezTo>
                  <a:pt x="5709845" y="0"/>
                  <a:pt x="5724108" y="14263"/>
                  <a:pt x="5724108" y="31857"/>
                </a:cubicBezTo>
                <a:lnTo>
                  <a:pt x="5724108" y="547881"/>
                </a:lnTo>
                <a:cubicBezTo>
                  <a:pt x="5724108" y="565474"/>
                  <a:pt x="5709845" y="579737"/>
                  <a:pt x="5692252" y="579737"/>
                </a:cubicBezTo>
                <a:lnTo>
                  <a:pt x="31857" y="579737"/>
                </a:lnTo>
                <a:cubicBezTo>
                  <a:pt x="14263" y="579737"/>
                  <a:pt x="0" y="565474"/>
                  <a:pt x="0" y="547881"/>
                </a:cubicBezTo>
                <a:lnTo>
                  <a:pt x="0" y="31857"/>
                </a:lnTo>
                <a:cubicBezTo>
                  <a:pt x="0" y="14274"/>
                  <a:pt x="14274" y="0"/>
                  <a:pt x="31857" y="0"/>
                </a:cubicBezTo>
                <a:close/>
              </a:path>
            </a:pathLst>
          </a:custGeom>
          <a:solidFill>
            <a:srgbClr val="2DD4BF">
              <a:alpha val="10196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56" name="Shape 54"/>
          <p:cNvSpPr/>
          <p:nvPr/>
        </p:nvSpPr>
        <p:spPr>
          <a:xfrm>
            <a:off x="6260246" y="5924094"/>
            <a:ext cx="127415" cy="127415"/>
          </a:xfrm>
          <a:custGeom>
            <a:avLst/>
            <a:gdLst/>
            <a:ahLst/>
            <a:cxnLst/>
            <a:rect l="l" t="t" r="r" b="b"/>
            <a:pathLst>
              <a:path w="127415" h="127415">
                <a:moveTo>
                  <a:pt x="57859" y="1294"/>
                </a:moveTo>
                <a:cubicBezTo>
                  <a:pt x="61567" y="-423"/>
                  <a:pt x="65848" y="-423"/>
                  <a:pt x="69556" y="1294"/>
                </a:cubicBezTo>
                <a:lnTo>
                  <a:pt x="123956" y="26429"/>
                </a:lnTo>
                <a:cubicBezTo>
                  <a:pt x="126071" y="27399"/>
                  <a:pt x="127415" y="29514"/>
                  <a:pt x="127415" y="31854"/>
                </a:cubicBezTo>
                <a:cubicBezTo>
                  <a:pt x="127415" y="34193"/>
                  <a:pt x="126071" y="36308"/>
                  <a:pt x="123956" y="37279"/>
                </a:cubicBezTo>
                <a:lnTo>
                  <a:pt x="69556" y="62413"/>
                </a:lnTo>
                <a:cubicBezTo>
                  <a:pt x="65848" y="64130"/>
                  <a:pt x="61567" y="64130"/>
                  <a:pt x="57859" y="62413"/>
                </a:cubicBezTo>
                <a:lnTo>
                  <a:pt x="3459" y="37279"/>
                </a:lnTo>
                <a:cubicBezTo>
                  <a:pt x="1344" y="36283"/>
                  <a:pt x="0" y="34168"/>
                  <a:pt x="0" y="31854"/>
                </a:cubicBezTo>
                <a:cubicBezTo>
                  <a:pt x="0" y="29539"/>
                  <a:pt x="1344" y="27399"/>
                  <a:pt x="3459" y="26429"/>
                </a:cubicBezTo>
                <a:lnTo>
                  <a:pt x="57859" y="1294"/>
                </a:lnTo>
                <a:close/>
                <a:moveTo>
                  <a:pt x="11970" y="54350"/>
                </a:moveTo>
                <a:lnTo>
                  <a:pt x="52857" y="73239"/>
                </a:lnTo>
                <a:cubicBezTo>
                  <a:pt x="59751" y="76424"/>
                  <a:pt x="67689" y="76424"/>
                  <a:pt x="74582" y="73239"/>
                </a:cubicBezTo>
                <a:lnTo>
                  <a:pt x="115470" y="54350"/>
                </a:lnTo>
                <a:lnTo>
                  <a:pt x="123956" y="58282"/>
                </a:lnTo>
                <a:cubicBezTo>
                  <a:pt x="126071" y="59253"/>
                  <a:pt x="127415" y="61368"/>
                  <a:pt x="127415" y="63707"/>
                </a:cubicBezTo>
                <a:cubicBezTo>
                  <a:pt x="127415" y="66047"/>
                  <a:pt x="126071" y="68162"/>
                  <a:pt x="123956" y="69132"/>
                </a:cubicBezTo>
                <a:lnTo>
                  <a:pt x="69556" y="94267"/>
                </a:lnTo>
                <a:cubicBezTo>
                  <a:pt x="65848" y="95984"/>
                  <a:pt x="61567" y="95984"/>
                  <a:pt x="57859" y="94267"/>
                </a:cubicBezTo>
                <a:lnTo>
                  <a:pt x="3459" y="69132"/>
                </a:lnTo>
                <a:cubicBezTo>
                  <a:pt x="1344" y="68137"/>
                  <a:pt x="0" y="66022"/>
                  <a:pt x="0" y="63707"/>
                </a:cubicBezTo>
                <a:cubicBezTo>
                  <a:pt x="0" y="61393"/>
                  <a:pt x="1344" y="59253"/>
                  <a:pt x="3459" y="58282"/>
                </a:cubicBezTo>
                <a:lnTo>
                  <a:pt x="11945" y="54350"/>
                </a:lnTo>
                <a:close/>
                <a:moveTo>
                  <a:pt x="3459" y="90136"/>
                </a:moveTo>
                <a:lnTo>
                  <a:pt x="11945" y="86204"/>
                </a:lnTo>
                <a:lnTo>
                  <a:pt x="52832" y="105092"/>
                </a:lnTo>
                <a:cubicBezTo>
                  <a:pt x="59726" y="108278"/>
                  <a:pt x="67664" y="108278"/>
                  <a:pt x="74558" y="105092"/>
                </a:cubicBezTo>
                <a:lnTo>
                  <a:pt x="115445" y="86204"/>
                </a:lnTo>
                <a:lnTo>
                  <a:pt x="123931" y="90136"/>
                </a:lnTo>
                <a:cubicBezTo>
                  <a:pt x="126046" y="91107"/>
                  <a:pt x="127390" y="93222"/>
                  <a:pt x="127390" y="95561"/>
                </a:cubicBezTo>
                <a:cubicBezTo>
                  <a:pt x="127390" y="97900"/>
                  <a:pt x="126046" y="100016"/>
                  <a:pt x="123931" y="100986"/>
                </a:cubicBezTo>
                <a:lnTo>
                  <a:pt x="69531" y="126121"/>
                </a:lnTo>
                <a:cubicBezTo>
                  <a:pt x="65823" y="127838"/>
                  <a:pt x="61542" y="127838"/>
                  <a:pt x="57834" y="126121"/>
                </a:cubicBezTo>
                <a:lnTo>
                  <a:pt x="3459" y="100986"/>
                </a:lnTo>
                <a:cubicBezTo>
                  <a:pt x="1344" y="99991"/>
                  <a:pt x="0" y="97875"/>
                  <a:pt x="0" y="95561"/>
                </a:cubicBezTo>
                <a:cubicBezTo>
                  <a:pt x="0" y="93247"/>
                  <a:pt x="1344" y="91107"/>
                  <a:pt x="3459" y="90136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57" name="Text 55"/>
          <p:cNvSpPr/>
          <p:nvPr/>
        </p:nvSpPr>
        <p:spPr>
          <a:xfrm>
            <a:off x="6467295" y="5892241"/>
            <a:ext cx="1234331" cy="1911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3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Ordinal-Only Exports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244319" y="6115216"/>
            <a:ext cx="5582359" cy="1592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8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Functions can be exported only by ordinal (no name), which is often used to hide functionality.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ubstackcdn.com/b5fcc3eafa9354c8be8de52eadb0c64e55c0bd65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10214" b="10214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50000">
                <a:srgbClr val="0F172A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1383986"/>
            <a:ext cx="1788795" cy="502920"/>
          </a:xfrm>
          <a:custGeom>
            <a:avLst/>
            <a:gdLst/>
            <a:ahLst/>
            <a:cxnLst/>
            <a:rect l="l" t="t" r="r" b="b"/>
            <a:pathLst>
              <a:path w="1788795" h="502920">
                <a:moveTo>
                  <a:pt x="38101" y="0"/>
                </a:moveTo>
                <a:lnTo>
                  <a:pt x="1750694" y="0"/>
                </a:lnTo>
                <a:cubicBezTo>
                  <a:pt x="1771737" y="0"/>
                  <a:pt x="1788795" y="17058"/>
                  <a:pt x="1788795" y="38101"/>
                </a:cubicBezTo>
                <a:lnTo>
                  <a:pt x="1788795" y="464819"/>
                </a:lnTo>
                <a:cubicBezTo>
                  <a:pt x="1788795" y="485862"/>
                  <a:pt x="1771737" y="502920"/>
                  <a:pt x="1750694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 w="10160">
            <a:solidFill>
              <a:srgbClr val="2DD4BF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17220" y="1494476"/>
            <a:ext cx="1417915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kern="0" spc="150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04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26931"/>
            <a:ext cx="3010019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Anomaly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984181"/>
            <a:ext cx="3302913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Detection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214813"/>
            <a:ext cx="65151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Identifying suspicious characteristics and packed malware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4810" y="4971097"/>
            <a:ext cx="1655445" cy="502920"/>
          </a:xfrm>
          <a:custGeom>
            <a:avLst/>
            <a:gdLst/>
            <a:ahLst/>
            <a:cxnLst/>
            <a:rect l="l" t="t" r="r" b="b"/>
            <a:pathLst>
              <a:path w="1655445" h="502920">
                <a:moveTo>
                  <a:pt x="38101" y="0"/>
                </a:moveTo>
                <a:lnTo>
                  <a:pt x="1617344" y="0"/>
                </a:lnTo>
                <a:cubicBezTo>
                  <a:pt x="1638387" y="0"/>
                  <a:pt x="1655445" y="17058"/>
                  <a:pt x="1655445" y="38101"/>
                </a:cubicBezTo>
                <a:lnTo>
                  <a:pt x="1655445" y="464819"/>
                </a:lnTo>
                <a:cubicBezTo>
                  <a:pt x="1655445" y="485862"/>
                  <a:pt x="1638387" y="502920"/>
                  <a:pt x="1617344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334155">
              <a:alpha val="4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79120" y="5096833"/>
            <a:ext cx="1350407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Entropy Analysis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198132" y="4971097"/>
            <a:ext cx="1684020" cy="502920"/>
          </a:xfrm>
          <a:custGeom>
            <a:avLst/>
            <a:gdLst/>
            <a:ahLst/>
            <a:cxnLst/>
            <a:rect l="l" t="t" r="r" b="b"/>
            <a:pathLst>
              <a:path w="1684020" h="502920">
                <a:moveTo>
                  <a:pt x="38101" y="0"/>
                </a:moveTo>
                <a:lnTo>
                  <a:pt x="1645919" y="0"/>
                </a:lnTo>
                <a:cubicBezTo>
                  <a:pt x="1666962" y="0"/>
                  <a:pt x="1684020" y="17058"/>
                  <a:pt x="1684020" y="38101"/>
                </a:cubicBezTo>
                <a:lnTo>
                  <a:pt x="1684020" y="464819"/>
                </a:lnTo>
                <a:cubicBezTo>
                  <a:pt x="1684020" y="485862"/>
                  <a:pt x="1666962" y="502920"/>
                  <a:pt x="1645919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334155">
              <a:alpha val="4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392442" y="5096833"/>
            <a:ext cx="1380411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Packer Detection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041457" y="4971097"/>
            <a:ext cx="1655445" cy="502920"/>
          </a:xfrm>
          <a:custGeom>
            <a:avLst/>
            <a:gdLst/>
            <a:ahLst/>
            <a:cxnLst/>
            <a:rect l="l" t="t" r="r" b="b"/>
            <a:pathLst>
              <a:path w="1655445" h="502920">
                <a:moveTo>
                  <a:pt x="38101" y="0"/>
                </a:moveTo>
                <a:lnTo>
                  <a:pt x="1617344" y="0"/>
                </a:lnTo>
                <a:cubicBezTo>
                  <a:pt x="1638387" y="0"/>
                  <a:pt x="1655445" y="17058"/>
                  <a:pt x="1655445" y="38101"/>
                </a:cubicBezTo>
                <a:lnTo>
                  <a:pt x="1655445" y="464819"/>
                </a:lnTo>
                <a:cubicBezTo>
                  <a:pt x="1655445" y="485862"/>
                  <a:pt x="1638387" y="502920"/>
                  <a:pt x="1617344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334155">
              <a:alpha val="4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235768" y="5096833"/>
            <a:ext cx="135636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Suspicious Flags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Packed &amp; Suspicious Sections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8382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indicators of obfuscation and malicious intent in PE files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223010"/>
            <a:ext cx="5627370" cy="4636770"/>
          </a:xfrm>
          <a:custGeom>
            <a:avLst/>
            <a:gdLst/>
            <a:ahLst/>
            <a:cxnLst/>
            <a:rect l="l" t="t" r="r" b="b"/>
            <a:pathLst>
              <a:path w="5627370" h="4636770">
                <a:moveTo>
                  <a:pt x="38114" y="0"/>
                </a:moveTo>
                <a:lnTo>
                  <a:pt x="5589256" y="0"/>
                </a:lnTo>
                <a:cubicBezTo>
                  <a:pt x="5610306" y="0"/>
                  <a:pt x="5627370" y="17064"/>
                  <a:pt x="5627370" y="38114"/>
                </a:cubicBezTo>
                <a:lnTo>
                  <a:pt x="5627370" y="4598656"/>
                </a:lnTo>
                <a:cubicBezTo>
                  <a:pt x="5627370" y="4619706"/>
                  <a:pt x="5610306" y="4636770"/>
                  <a:pt x="5589256" y="4636770"/>
                </a:cubicBezTo>
                <a:lnTo>
                  <a:pt x="38114" y="4636770"/>
                </a:lnTo>
                <a:cubicBezTo>
                  <a:pt x="17064" y="4636770"/>
                  <a:pt x="0" y="4619706"/>
                  <a:pt x="0" y="4598656"/>
                </a:cubicBezTo>
                <a:lnTo>
                  <a:pt x="0" y="38114"/>
                </a:lnTo>
                <a:cubicBezTo>
                  <a:pt x="0" y="17078"/>
                  <a:pt x="17078" y="0"/>
                  <a:pt x="38114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64832" y="141731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100719" y="0"/>
                  <a:pt x="105742" y="3014"/>
                  <a:pt x="108347" y="7813"/>
                </a:cubicBezTo>
                <a:lnTo>
                  <a:pt x="188714" y="156642"/>
                </a:lnTo>
                <a:cubicBezTo>
                  <a:pt x="191207" y="161255"/>
                  <a:pt x="191095" y="166836"/>
                  <a:pt x="188416" y="171338"/>
                </a:cubicBezTo>
                <a:cubicBezTo>
                  <a:pt x="185737" y="175840"/>
                  <a:pt x="180863" y="178594"/>
                  <a:pt x="175617" y="178594"/>
                </a:cubicBezTo>
                <a:lnTo>
                  <a:pt x="14883" y="178594"/>
                </a:lnTo>
                <a:cubicBezTo>
                  <a:pt x="9637" y="178594"/>
                  <a:pt x="4800" y="175840"/>
                  <a:pt x="2084" y="171338"/>
                </a:cubicBezTo>
                <a:cubicBezTo>
                  <a:pt x="-633" y="166836"/>
                  <a:pt x="-707" y="161255"/>
                  <a:pt x="1786" y="156642"/>
                </a:cubicBezTo>
                <a:lnTo>
                  <a:pt x="82153" y="7813"/>
                </a:lnTo>
                <a:cubicBezTo>
                  <a:pt x="84758" y="3014"/>
                  <a:pt x="89781" y="0"/>
                  <a:pt x="95250" y="0"/>
                </a:cubicBezTo>
                <a:close/>
                <a:moveTo>
                  <a:pt x="95250" y="62508"/>
                </a:moveTo>
                <a:cubicBezTo>
                  <a:pt x="90301" y="62508"/>
                  <a:pt x="86320" y="66489"/>
                  <a:pt x="86320" y="71438"/>
                </a:cubicBezTo>
                <a:lnTo>
                  <a:pt x="86320" y="113109"/>
                </a:lnTo>
                <a:cubicBezTo>
                  <a:pt x="86320" y="118058"/>
                  <a:pt x="90301" y="122039"/>
                  <a:pt x="95250" y="122039"/>
                </a:cubicBezTo>
                <a:cubicBezTo>
                  <a:pt x="100199" y="122039"/>
                  <a:pt x="104180" y="118058"/>
                  <a:pt x="104180" y="113109"/>
                </a:cubicBezTo>
                <a:lnTo>
                  <a:pt x="104180" y="71438"/>
                </a:lnTo>
                <a:cubicBezTo>
                  <a:pt x="104180" y="66489"/>
                  <a:pt x="100199" y="62508"/>
                  <a:pt x="95250" y="62508"/>
                </a:cubicBezTo>
                <a:close/>
                <a:moveTo>
                  <a:pt x="105184" y="142875"/>
                </a:moveTo>
                <a:cubicBezTo>
                  <a:pt x="105410" y="139188"/>
                  <a:pt x="103571" y="135679"/>
                  <a:pt x="100410" y="133767"/>
                </a:cubicBezTo>
                <a:cubicBezTo>
                  <a:pt x="97249" y="131855"/>
                  <a:pt x="93288" y="131855"/>
                  <a:pt x="90127" y="133767"/>
                </a:cubicBezTo>
                <a:cubicBezTo>
                  <a:pt x="86966" y="135679"/>
                  <a:pt x="85127" y="139188"/>
                  <a:pt x="85353" y="142875"/>
                </a:cubicBezTo>
                <a:cubicBezTo>
                  <a:pt x="85127" y="146562"/>
                  <a:pt x="86966" y="150071"/>
                  <a:pt x="90127" y="151983"/>
                </a:cubicBezTo>
                <a:cubicBezTo>
                  <a:pt x="93288" y="153895"/>
                  <a:pt x="97249" y="153895"/>
                  <a:pt x="100410" y="151983"/>
                </a:cubicBezTo>
                <a:cubicBezTo>
                  <a:pt x="103571" y="150071"/>
                  <a:pt x="105410" y="146562"/>
                  <a:pt x="105184" y="142875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" name="Text 4"/>
          <p:cNvSpPr/>
          <p:nvPr/>
        </p:nvSpPr>
        <p:spPr>
          <a:xfrm>
            <a:off x="779145" y="1379218"/>
            <a:ext cx="5172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Unusual Section Names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60070" y="1760218"/>
            <a:ext cx="5295900" cy="914400"/>
          </a:xfrm>
          <a:custGeom>
            <a:avLst/>
            <a:gdLst/>
            <a:ahLst/>
            <a:cxnLst/>
            <a:rect l="l" t="t" r="r" b="b"/>
            <a:pathLst>
              <a:path w="5295900" h="914400">
                <a:moveTo>
                  <a:pt x="0" y="0"/>
                </a:moveTo>
                <a:lnTo>
                  <a:pt x="5257797" y="0"/>
                </a:lnTo>
                <a:cubicBezTo>
                  <a:pt x="5278841" y="0"/>
                  <a:pt x="5295900" y="17059"/>
                  <a:pt x="5295900" y="38103"/>
                </a:cubicBezTo>
                <a:lnTo>
                  <a:pt x="5295900" y="876297"/>
                </a:lnTo>
                <a:cubicBezTo>
                  <a:pt x="5295900" y="897341"/>
                  <a:pt x="5278841" y="914400"/>
                  <a:pt x="5257797" y="914400"/>
                </a:cubicBez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>
              <a:alpha val="10196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560070" y="1760218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9" name="Text 7"/>
          <p:cNvSpPr/>
          <p:nvPr/>
        </p:nvSpPr>
        <p:spPr>
          <a:xfrm>
            <a:off x="693420" y="1874518"/>
            <a:ext cx="866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UPX Packer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29689" y="1874518"/>
            <a:ext cx="619125" cy="228600"/>
          </a:xfrm>
          <a:custGeom>
            <a:avLst/>
            <a:gdLst/>
            <a:ahLst/>
            <a:cxnLst/>
            <a:rect l="l" t="t" r="r" b="b"/>
            <a:pathLst>
              <a:path w="619125" h="228600">
                <a:moveTo>
                  <a:pt x="38101" y="0"/>
                </a:moveTo>
                <a:lnTo>
                  <a:pt x="581024" y="0"/>
                </a:lnTo>
                <a:cubicBezTo>
                  <a:pt x="602067" y="0"/>
                  <a:pt x="619125" y="17058"/>
                  <a:pt x="619125" y="38101"/>
                </a:cubicBezTo>
                <a:lnTo>
                  <a:pt x="619125" y="190499"/>
                </a:lnTo>
                <a:cubicBezTo>
                  <a:pt x="619125" y="211542"/>
                  <a:pt x="602067" y="228600"/>
                  <a:pt x="5810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129689" y="1874518"/>
            <a:ext cx="6762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93420" y="2141218"/>
            <a:ext cx="5114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.upx0, .upx1, .upx2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93420" y="2369818"/>
            <a:ext cx="5114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Popular open-source packer. Easy to identify and unpack.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60070" y="2750818"/>
            <a:ext cx="5295900" cy="914400"/>
          </a:xfrm>
          <a:custGeom>
            <a:avLst/>
            <a:gdLst/>
            <a:ahLst/>
            <a:cxnLst/>
            <a:rect l="l" t="t" r="r" b="b"/>
            <a:pathLst>
              <a:path w="5295900" h="914400">
                <a:moveTo>
                  <a:pt x="0" y="0"/>
                </a:moveTo>
                <a:lnTo>
                  <a:pt x="5257797" y="0"/>
                </a:lnTo>
                <a:cubicBezTo>
                  <a:pt x="5278841" y="0"/>
                  <a:pt x="5295900" y="17059"/>
                  <a:pt x="5295900" y="38103"/>
                </a:cubicBezTo>
                <a:lnTo>
                  <a:pt x="5295900" y="876297"/>
                </a:lnTo>
                <a:cubicBezTo>
                  <a:pt x="5295900" y="897341"/>
                  <a:pt x="5278841" y="914400"/>
                  <a:pt x="5257797" y="914400"/>
                </a:cubicBez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2DD4BF">
              <a:alpha val="1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560070" y="2750818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6" name="Text 14"/>
          <p:cNvSpPr/>
          <p:nvPr/>
        </p:nvSpPr>
        <p:spPr>
          <a:xfrm>
            <a:off x="693420" y="2865118"/>
            <a:ext cx="600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ASPack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982289" y="2865118"/>
            <a:ext cx="762000" cy="228600"/>
          </a:xfrm>
          <a:custGeom>
            <a:avLst/>
            <a:gdLst/>
            <a:ahLst/>
            <a:cxnLst/>
            <a:rect l="l" t="t" r="r" b="b"/>
            <a:pathLst>
              <a:path w="762000" h="228600">
                <a:moveTo>
                  <a:pt x="38101" y="0"/>
                </a:moveTo>
                <a:lnTo>
                  <a:pt x="723899" y="0"/>
                </a:lnTo>
                <a:cubicBezTo>
                  <a:pt x="744942" y="0"/>
                  <a:pt x="762000" y="17058"/>
                  <a:pt x="762000" y="38101"/>
                </a:cubicBezTo>
                <a:lnTo>
                  <a:pt x="762000" y="190499"/>
                </a:lnTo>
                <a:cubicBezTo>
                  <a:pt x="762000" y="211542"/>
                  <a:pt x="744942" y="228600"/>
                  <a:pt x="7238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4982289" y="2865118"/>
            <a:ext cx="8191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Commercial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93420" y="3131818"/>
            <a:ext cx="5114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8BD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.aspack, .adata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93420" y="3360418"/>
            <a:ext cx="5114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Commercial packer with advanced compression.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0070" y="3741418"/>
            <a:ext cx="5295900" cy="914400"/>
          </a:xfrm>
          <a:custGeom>
            <a:avLst/>
            <a:gdLst/>
            <a:ahLst/>
            <a:cxnLst/>
            <a:rect l="l" t="t" r="r" b="b"/>
            <a:pathLst>
              <a:path w="5295900" h="914400">
                <a:moveTo>
                  <a:pt x="0" y="0"/>
                </a:moveTo>
                <a:lnTo>
                  <a:pt x="5257797" y="0"/>
                </a:lnTo>
                <a:cubicBezTo>
                  <a:pt x="5278841" y="0"/>
                  <a:pt x="5295900" y="17059"/>
                  <a:pt x="5295900" y="38103"/>
                </a:cubicBezTo>
                <a:lnTo>
                  <a:pt x="5295900" y="876297"/>
                </a:lnTo>
                <a:cubicBezTo>
                  <a:pt x="5295900" y="897341"/>
                  <a:pt x="5278841" y="914400"/>
                  <a:pt x="5257797" y="914400"/>
                </a:cubicBez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>
              <a:alpha val="10196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560070" y="3741418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23" name="Text 21"/>
          <p:cNvSpPr/>
          <p:nvPr/>
        </p:nvSpPr>
        <p:spPr>
          <a:xfrm>
            <a:off x="693420" y="3855718"/>
            <a:ext cx="666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Themida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118497" y="3855718"/>
            <a:ext cx="628650" cy="228600"/>
          </a:xfrm>
          <a:custGeom>
            <a:avLst/>
            <a:gdLst/>
            <a:ahLst/>
            <a:cxnLst/>
            <a:rect l="l" t="t" r="r" b="b"/>
            <a:pathLst>
              <a:path w="628650" h="228600">
                <a:moveTo>
                  <a:pt x="38101" y="0"/>
                </a:moveTo>
                <a:lnTo>
                  <a:pt x="590549" y="0"/>
                </a:lnTo>
                <a:cubicBezTo>
                  <a:pt x="611592" y="0"/>
                  <a:pt x="628650" y="17058"/>
                  <a:pt x="628650" y="38101"/>
                </a:cubicBezTo>
                <a:lnTo>
                  <a:pt x="628650" y="190499"/>
                </a:lnTo>
                <a:cubicBezTo>
                  <a:pt x="628650" y="211542"/>
                  <a:pt x="611592" y="228600"/>
                  <a:pt x="59054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5118497" y="3855718"/>
            <a:ext cx="6858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Protector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93420" y="4122418"/>
            <a:ext cx="5114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.themida, .vmp0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93420" y="4351018"/>
            <a:ext cx="5114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Advanced protector with anti-debugging and VM protection.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44830" y="4773928"/>
            <a:ext cx="5313045" cy="922020"/>
          </a:xfrm>
          <a:custGeom>
            <a:avLst/>
            <a:gdLst/>
            <a:ahLst/>
            <a:cxnLst/>
            <a:rect l="l" t="t" r="r" b="b"/>
            <a:pathLst>
              <a:path w="5313045" h="922020">
                <a:moveTo>
                  <a:pt x="38098" y="0"/>
                </a:moveTo>
                <a:lnTo>
                  <a:pt x="5274947" y="0"/>
                </a:lnTo>
                <a:cubicBezTo>
                  <a:pt x="5295988" y="0"/>
                  <a:pt x="5313045" y="17057"/>
                  <a:pt x="5313045" y="38098"/>
                </a:cubicBezTo>
                <a:lnTo>
                  <a:pt x="5313045" y="883922"/>
                </a:lnTo>
                <a:cubicBezTo>
                  <a:pt x="5313045" y="904963"/>
                  <a:pt x="5295988" y="922020"/>
                  <a:pt x="5274947" y="922020"/>
                </a:cubicBezTo>
                <a:lnTo>
                  <a:pt x="38098" y="922020"/>
                </a:lnTo>
                <a:cubicBezTo>
                  <a:pt x="17057" y="922020"/>
                  <a:pt x="0" y="904963"/>
                  <a:pt x="0" y="883922"/>
                </a:cubicBezTo>
                <a:lnTo>
                  <a:pt x="0" y="38098"/>
                </a:lnTo>
                <a:cubicBezTo>
                  <a:pt x="0" y="17057"/>
                  <a:pt x="17057" y="0"/>
                  <a:pt x="38098" y="0"/>
                </a:cubicBezTo>
                <a:close/>
              </a:path>
            </a:pathLst>
          </a:custGeom>
          <a:solidFill>
            <a:srgbClr val="334155">
              <a:alpha val="40000"/>
            </a:srgbClr>
          </a:solidFill>
          <a:ln w="10160">
            <a:solidFill>
              <a:srgbClr val="334155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81990" y="4930146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3825" y="61912"/>
                </a:moveTo>
                <a:cubicBezTo>
                  <a:pt x="123825" y="75575"/>
                  <a:pt x="119390" y="88196"/>
                  <a:pt x="111919" y="98435"/>
                </a:cubicBezTo>
                <a:lnTo>
                  <a:pt x="149602" y="136148"/>
                </a:lnTo>
                <a:cubicBezTo>
                  <a:pt x="153323" y="139869"/>
                  <a:pt x="153323" y="145911"/>
                  <a:pt x="149602" y="149632"/>
                </a:cubicBezTo>
                <a:cubicBezTo>
                  <a:pt x="145881" y="153353"/>
                  <a:pt x="139839" y="153353"/>
                  <a:pt x="136118" y="149632"/>
                </a:cubicBezTo>
                <a:lnTo>
                  <a:pt x="98435" y="111919"/>
                </a:lnTo>
                <a:cubicBezTo>
                  <a:pt x="88196" y="119390"/>
                  <a:pt x="75575" y="123825"/>
                  <a:pt x="61912" y="123825"/>
                </a:cubicBezTo>
                <a:cubicBezTo>
                  <a:pt x="27712" y="123825"/>
                  <a:pt x="0" y="96113"/>
                  <a:pt x="0" y="61912"/>
                </a:cubicBezTo>
                <a:cubicBezTo>
                  <a:pt x="0" y="27712"/>
                  <a:pt x="27712" y="0"/>
                  <a:pt x="61912" y="0"/>
                </a:cubicBezTo>
                <a:cubicBezTo>
                  <a:pt x="96113" y="0"/>
                  <a:pt x="123825" y="27712"/>
                  <a:pt x="123825" y="61912"/>
                </a:cubicBezTo>
                <a:close/>
                <a:moveTo>
                  <a:pt x="61912" y="104775"/>
                </a:moveTo>
                <a:cubicBezTo>
                  <a:pt x="85569" y="104775"/>
                  <a:pt x="104775" y="85569"/>
                  <a:pt x="104775" y="61912"/>
                </a:cubicBezTo>
                <a:cubicBezTo>
                  <a:pt x="104775" y="38256"/>
                  <a:pt x="85569" y="19050"/>
                  <a:pt x="61912" y="19050"/>
                </a:cubicBezTo>
                <a:cubicBezTo>
                  <a:pt x="38256" y="19050"/>
                  <a:pt x="19050" y="38256"/>
                  <a:pt x="19050" y="61912"/>
                </a:cubicBezTo>
                <a:cubicBezTo>
                  <a:pt x="19050" y="85569"/>
                  <a:pt x="38256" y="104775"/>
                  <a:pt x="61912" y="104775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30" name="Text 28"/>
          <p:cNvSpPr/>
          <p:nvPr/>
        </p:nvSpPr>
        <p:spPr>
          <a:xfrm>
            <a:off x="929640" y="4892046"/>
            <a:ext cx="981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Detection Tip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62940" y="5196846"/>
            <a:ext cx="5143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Use tools like </a:t>
            </a:r>
            <a:r>
              <a:rPr lang="en-US" sz="10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DIE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or </a:t>
            </a:r>
            <a:r>
              <a:rPr lang="en-US" sz="10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PEiD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to identify packer signatures. Unknown section names are a red flag.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76010" y="1223010"/>
            <a:ext cx="5627370" cy="2903220"/>
          </a:xfrm>
          <a:custGeom>
            <a:avLst/>
            <a:gdLst/>
            <a:ahLst/>
            <a:cxnLst/>
            <a:rect l="l" t="t" r="r" b="b"/>
            <a:pathLst>
              <a:path w="5627370" h="2903220">
                <a:moveTo>
                  <a:pt x="38090" y="0"/>
                </a:moveTo>
                <a:lnTo>
                  <a:pt x="5589280" y="0"/>
                </a:lnTo>
                <a:cubicBezTo>
                  <a:pt x="5610316" y="0"/>
                  <a:pt x="5627370" y="17054"/>
                  <a:pt x="5627370" y="38090"/>
                </a:cubicBezTo>
                <a:lnTo>
                  <a:pt x="5627370" y="2865130"/>
                </a:lnTo>
                <a:cubicBezTo>
                  <a:pt x="5627370" y="2886166"/>
                  <a:pt x="5610316" y="2903220"/>
                  <a:pt x="5589280" y="2903220"/>
                </a:cubicBezTo>
                <a:lnTo>
                  <a:pt x="38090" y="2903220"/>
                </a:lnTo>
                <a:cubicBezTo>
                  <a:pt x="17054" y="2903220"/>
                  <a:pt x="0" y="2886166"/>
                  <a:pt x="0" y="2865130"/>
                </a:cubicBezTo>
                <a:lnTo>
                  <a:pt x="0" y="38090"/>
                </a:lnTo>
                <a:cubicBezTo>
                  <a:pt x="0" y="17068"/>
                  <a:pt x="17068" y="0"/>
                  <a:pt x="38090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6332220" y="1379218"/>
            <a:ext cx="5410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Suspicious Characteristics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51270" y="1760218"/>
            <a:ext cx="5295900" cy="685800"/>
          </a:xfrm>
          <a:custGeom>
            <a:avLst/>
            <a:gdLst/>
            <a:ahLst/>
            <a:cxnLst/>
            <a:rect l="l" t="t" r="r" b="b"/>
            <a:pathLst>
              <a:path w="5295900" h="685800">
                <a:moveTo>
                  <a:pt x="0" y="0"/>
                </a:moveTo>
                <a:lnTo>
                  <a:pt x="5257797" y="0"/>
                </a:lnTo>
                <a:cubicBezTo>
                  <a:pt x="5278841" y="0"/>
                  <a:pt x="5295900" y="17059"/>
                  <a:pt x="5295900" y="38103"/>
                </a:cubicBezTo>
                <a:lnTo>
                  <a:pt x="5295900" y="647697"/>
                </a:lnTo>
                <a:cubicBezTo>
                  <a:pt x="5295900" y="668741"/>
                  <a:pt x="5278841" y="685800"/>
                  <a:pt x="5257797" y="685800"/>
                </a:cubicBez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>
              <a:alpha val="1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6351270" y="1760218"/>
            <a:ext cx="38100" cy="685800"/>
          </a:xfrm>
          <a:custGeom>
            <a:avLst/>
            <a:gdLst/>
            <a:ahLst/>
            <a:cxnLst/>
            <a:rect l="l" t="t" r="r" b="b"/>
            <a:pathLst>
              <a:path w="38100" h="685800">
                <a:moveTo>
                  <a:pt x="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36" name="Shape 34"/>
          <p:cNvSpPr/>
          <p:nvPr/>
        </p:nvSpPr>
        <p:spPr>
          <a:xfrm>
            <a:off x="6522720" y="1912618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19050"/>
                </a:moveTo>
                <a:cubicBezTo>
                  <a:pt x="0" y="8543"/>
                  <a:pt x="8543" y="0"/>
                  <a:pt x="19050" y="0"/>
                </a:cubicBezTo>
                <a:lnTo>
                  <a:pt x="63550" y="0"/>
                </a:lnTo>
                <a:cubicBezTo>
                  <a:pt x="68610" y="0"/>
                  <a:pt x="73462" y="1994"/>
                  <a:pt x="77033" y="5566"/>
                </a:cubicBezTo>
                <a:lnTo>
                  <a:pt x="108734" y="37296"/>
                </a:lnTo>
                <a:cubicBezTo>
                  <a:pt x="112306" y="40868"/>
                  <a:pt x="114300" y="45720"/>
                  <a:pt x="114300" y="50780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19050"/>
                </a:lnTo>
                <a:close/>
                <a:moveTo>
                  <a:pt x="61912" y="17413"/>
                </a:moveTo>
                <a:lnTo>
                  <a:pt x="61912" y="45244"/>
                </a:lnTo>
                <a:cubicBezTo>
                  <a:pt x="61912" y="49203"/>
                  <a:pt x="65097" y="52388"/>
                  <a:pt x="69056" y="52388"/>
                </a:cubicBezTo>
                <a:lnTo>
                  <a:pt x="96887" y="52388"/>
                </a:lnTo>
                <a:lnTo>
                  <a:pt x="61912" y="17413"/>
                </a:lnTo>
                <a:close/>
                <a:moveTo>
                  <a:pt x="26194" y="19050"/>
                </a:moveTo>
                <a:cubicBezTo>
                  <a:pt x="22235" y="19050"/>
                  <a:pt x="19050" y="22235"/>
                  <a:pt x="19050" y="26194"/>
                </a:cubicBezTo>
                <a:cubicBezTo>
                  <a:pt x="19050" y="30153"/>
                  <a:pt x="22235" y="33338"/>
                  <a:pt x="26194" y="33338"/>
                </a:cubicBezTo>
                <a:lnTo>
                  <a:pt x="40481" y="33338"/>
                </a:lnTo>
                <a:cubicBezTo>
                  <a:pt x="44440" y="33338"/>
                  <a:pt x="47625" y="30153"/>
                  <a:pt x="47625" y="26194"/>
                </a:cubicBezTo>
                <a:cubicBezTo>
                  <a:pt x="47625" y="22235"/>
                  <a:pt x="44440" y="19050"/>
                  <a:pt x="40481" y="19050"/>
                </a:cubicBezTo>
                <a:lnTo>
                  <a:pt x="26194" y="19050"/>
                </a:lnTo>
                <a:close/>
                <a:moveTo>
                  <a:pt x="26194" y="47625"/>
                </a:moveTo>
                <a:cubicBezTo>
                  <a:pt x="22235" y="47625"/>
                  <a:pt x="19050" y="50810"/>
                  <a:pt x="19050" y="54769"/>
                </a:cubicBezTo>
                <a:cubicBezTo>
                  <a:pt x="19050" y="58728"/>
                  <a:pt x="22235" y="61912"/>
                  <a:pt x="26194" y="61912"/>
                </a:cubicBezTo>
                <a:lnTo>
                  <a:pt x="40481" y="61912"/>
                </a:lnTo>
                <a:cubicBezTo>
                  <a:pt x="44440" y="61912"/>
                  <a:pt x="47625" y="58728"/>
                  <a:pt x="47625" y="54769"/>
                </a:cubicBezTo>
                <a:cubicBezTo>
                  <a:pt x="47625" y="50810"/>
                  <a:pt x="44440" y="47625"/>
                  <a:pt x="40481" y="47625"/>
                </a:cubicBezTo>
                <a:lnTo>
                  <a:pt x="26194" y="47625"/>
                </a:lnTo>
                <a:close/>
                <a:moveTo>
                  <a:pt x="47119" y="95250"/>
                </a:moveTo>
                <a:cubicBezTo>
                  <a:pt x="43755" y="95250"/>
                  <a:pt x="40600" y="96768"/>
                  <a:pt x="38517" y="99387"/>
                </a:cubicBezTo>
                <a:lnTo>
                  <a:pt x="20628" y="121741"/>
                </a:lnTo>
                <a:cubicBezTo>
                  <a:pt x="18157" y="124807"/>
                  <a:pt x="18663" y="129332"/>
                  <a:pt x="21729" y="131772"/>
                </a:cubicBezTo>
                <a:cubicBezTo>
                  <a:pt x="24795" y="134213"/>
                  <a:pt x="29319" y="133737"/>
                  <a:pt x="31760" y="130641"/>
                </a:cubicBezTo>
                <a:lnTo>
                  <a:pt x="45780" y="113139"/>
                </a:lnTo>
                <a:lnTo>
                  <a:pt x="50304" y="128230"/>
                </a:lnTo>
                <a:cubicBezTo>
                  <a:pt x="51197" y="131266"/>
                  <a:pt x="53995" y="133320"/>
                  <a:pt x="57150" y="133320"/>
                </a:cubicBezTo>
                <a:lnTo>
                  <a:pt x="88106" y="133320"/>
                </a:lnTo>
                <a:cubicBezTo>
                  <a:pt x="92065" y="133320"/>
                  <a:pt x="95250" y="130135"/>
                  <a:pt x="95250" y="126176"/>
                </a:cubicBezTo>
                <a:cubicBezTo>
                  <a:pt x="95250" y="122218"/>
                  <a:pt x="92065" y="119033"/>
                  <a:pt x="88106" y="119033"/>
                </a:cubicBezTo>
                <a:lnTo>
                  <a:pt x="62478" y="119033"/>
                </a:lnTo>
                <a:lnTo>
                  <a:pt x="57686" y="103078"/>
                </a:lnTo>
                <a:cubicBezTo>
                  <a:pt x="56287" y="98405"/>
                  <a:pt x="52001" y="95220"/>
                  <a:pt x="47119" y="9522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37" name="Text 35"/>
          <p:cNvSpPr/>
          <p:nvPr/>
        </p:nvSpPr>
        <p:spPr>
          <a:xfrm>
            <a:off x="6751320" y="1874518"/>
            <a:ext cx="1019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Zero Raw Size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484620" y="2141218"/>
            <a:ext cx="5114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Section has </a:t>
            </a:r>
            <a:r>
              <a:rPr lang="en-US" sz="10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SizeOfRawData = 0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but </a:t>
            </a:r>
            <a:r>
              <a:rPr lang="en-US" sz="10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VirtualSize &gt; 0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 Indicates runtime unpacking.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51270" y="2522218"/>
            <a:ext cx="5295900" cy="685800"/>
          </a:xfrm>
          <a:custGeom>
            <a:avLst/>
            <a:gdLst/>
            <a:ahLst/>
            <a:cxnLst/>
            <a:rect l="l" t="t" r="r" b="b"/>
            <a:pathLst>
              <a:path w="5295900" h="685800">
                <a:moveTo>
                  <a:pt x="0" y="0"/>
                </a:moveTo>
                <a:lnTo>
                  <a:pt x="5257797" y="0"/>
                </a:lnTo>
                <a:cubicBezTo>
                  <a:pt x="5278841" y="0"/>
                  <a:pt x="5295900" y="17059"/>
                  <a:pt x="5295900" y="38103"/>
                </a:cubicBezTo>
                <a:lnTo>
                  <a:pt x="5295900" y="647697"/>
                </a:lnTo>
                <a:cubicBezTo>
                  <a:pt x="5295900" y="668741"/>
                  <a:pt x="5278841" y="685800"/>
                  <a:pt x="5257797" y="685800"/>
                </a:cubicBez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2DD4BF">
              <a:alpha val="1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351270" y="2522218"/>
            <a:ext cx="38100" cy="685800"/>
          </a:xfrm>
          <a:custGeom>
            <a:avLst/>
            <a:gdLst/>
            <a:ahLst/>
            <a:cxnLst/>
            <a:rect l="l" t="t" r="r" b="b"/>
            <a:pathLst>
              <a:path w="38100" h="685800">
                <a:moveTo>
                  <a:pt x="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1" name="Shape 39"/>
          <p:cNvSpPr/>
          <p:nvPr/>
        </p:nvSpPr>
        <p:spPr>
          <a:xfrm>
            <a:off x="6513195" y="267461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85725" y="19050"/>
                </a:moveTo>
                <a:lnTo>
                  <a:pt x="104775" y="19050"/>
                </a:lnTo>
                <a:lnTo>
                  <a:pt x="104775" y="142875"/>
                </a:lnTo>
                <a:cubicBezTo>
                  <a:pt x="104775" y="148144"/>
                  <a:pt x="109031" y="152400"/>
                  <a:pt x="114300" y="152400"/>
                </a:cubicBezTo>
                <a:lnTo>
                  <a:pt x="123825" y="152400"/>
                </a:lnTo>
                <a:cubicBezTo>
                  <a:pt x="129094" y="152400"/>
                  <a:pt x="133350" y="148144"/>
                  <a:pt x="133350" y="142875"/>
                </a:cubicBezTo>
                <a:cubicBezTo>
                  <a:pt x="133350" y="137606"/>
                  <a:pt x="129094" y="133350"/>
                  <a:pt x="123825" y="133350"/>
                </a:cubicBezTo>
                <a:lnTo>
                  <a:pt x="123825" y="19050"/>
                </a:lnTo>
                <a:cubicBezTo>
                  <a:pt x="123825" y="8543"/>
                  <a:pt x="115282" y="0"/>
                  <a:pt x="104775" y="0"/>
                </a:cubicBezTo>
                <a:lnTo>
                  <a:pt x="76200" y="0"/>
                </a:lnTo>
                <a:lnTo>
                  <a:pt x="76200" y="0"/>
                </a:lnTo>
                <a:lnTo>
                  <a:pt x="28575" y="0"/>
                </a:lnTo>
                <a:cubicBezTo>
                  <a:pt x="18068" y="0"/>
                  <a:pt x="9525" y="8543"/>
                  <a:pt x="9525" y="19050"/>
                </a:cubicBezTo>
                <a:lnTo>
                  <a:pt x="9525" y="133350"/>
                </a:lnTo>
                <a:cubicBezTo>
                  <a:pt x="4256" y="133350"/>
                  <a:pt x="0" y="137606"/>
                  <a:pt x="0" y="142875"/>
                </a:cubicBezTo>
                <a:cubicBezTo>
                  <a:pt x="0" y="148144"/>
                  <a:pt x="4256" y="152400"/>
                  <a:pt x="9525" y="152400"/>
                </a:cubicBezTo>
                <a:lnTo>
                  <a:pt x="76200" y="152400"/>
                </a:lnTo>
                <a:cubicBezTo>
                  <a:pt x="81469" y="152400"/>
                  <a:pt x="85725" y="148144"/>
                  <a:pt x="85725" y="142875"/>
                </a:cubicBezTo>
                <a:lnTo>
                  <a:pt x="85725" y="19050"/>
                </a:lnTo>
                <a:close/>
                <a:moveTo>
                  <a:pt x="47625" y="76200"/>
                </a:moveTo>
                <a:cubicBezTo>
                  <a:pt x="47625" y="70943"/>
                  <a:pt x="51893" y="66675"/>
                  <a:pt x="57150" y="66675"/>
                </a:cubicBezTo>
                <a:cubicBezTo>
                  <a:pt x="62407" y="66675"/>
                  <a:pt x="66675" y="70943"/>
                  <a:pt x="66675" y="76200"/>
                </a:cubicBezTo>
                <a:cubicBezTo>
                  <a:pt x="66675" y="81457"/>
                  <a:pt x="62407" y="85725"/>
                  <a:pt x="57150" y="85725"/>
                </a:cubicBezTo>
                <a:cubicBezTo>
                  <a:pt x="51893" y="85725"/>
                  <a:pt x="47625" y="81457"/>
                  <a:pt x="47625" y="7620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2" name="Text 40"/>
          <p:cNvSpPr/>
          <p:nvPr/>
        </p:nvSpPr>
        <p:spPr>
          <a:xfrm>
            <a:off x="6751320" y="2636518"/>
            <a:ext cx="1695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Entry Point Outside .text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484620" y="2903218"/>
            <a:ext cx="5114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Entry point in .data, .rsrc, or custom section is a packer indicator.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51270" y="3284218"/>
            <a:ext cx="5295900" cy="685800"/>
          </a:xfrm>
          <a:custGeom>
            <a:avLst/>
            <a:gdLst/>
            <a:ahLst/>
            <a:cxnLst/>
            <a:rect l="l" t="t" r="r" b="b"/>
            <a:pathLst>
              <a:path w="5295900" h="685800">
                <a:moveTo>
                  <a:pt x="0" y="0"/>
                </a:moveTo>
                <a:lnTo>
                  <a:pt x="5257797" y="0"/>
                </a:lnTo>
                <a:cubicBezTo>
                  <a:pt x="5278841" y="0"/>
                  <a:pt x="5295900" y="17059"/>
                  <a:pt x="5295900" y="38103"/>
                </a:cubicBezTo>
                <a:lnTo>
                  <a:pt x="5295900" y="647697"/>
                </a:lnTo>
                <a:cubicBezTo>
                  <a:pt x="5295900" y="668741"/>
                  <a:pt x="5278841" y="685800"/>
                  <a:pt x="5257797" y="685800"/>
                </a:cubicBez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>
              <a:alpha val="10196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6351270" y="3284218"/>
            <a:ext cx="38100" cy="685800"/>
          </a:xfrm>
          <a:custGeom>
            <a:avLst/>
            <a:gdLst/>
            <a:ahLst/>
            <a:cxnLst/>
            <a:rect l="l" t="t" r="r" b="b"/>
            <a:pathLst>
              <a:path w="38100" h="685800">
                <a:moveTo>
                  <a:pt x="0" y="0"/>
                </a:moveTo>
                <a:lnTo>
                  <a:pt x="38100" y="0"/>
                </a:lnTo>
                <a:lnTo>
                  <a:pt x="3810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46" name="Shape 44"/>
          <p:cNvSpPr/>
          <p:nvPr/>
        </p:nvSpPr>
        <p:spPr>
          <a:xfrm>
            <a:off x="6484620" y="3436618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14300" y="9525"/>
                </a:moveTo>
                <a:lnTo>
                  <a:pt x="152400" y="9525"/>
                </a:lnTo>
                <a:cubicBezTo>
                  <a:pt x="157669" y="9525"/>
                  <a:pt x="161925" y="13781"/>
                  <a:pt x="161925" y="19050"/>
                </a:cubicBezTo>
                <a:cubicBezTo>
                  <a:pt x="161925" y="24319"/>
                  <a:pt x="157669" y="28575"/>
                  <a:pt x="152400" y="28575"/>
                </a:cubicBezTo>
                <a:lnTo>
                  <a:pt x="118586" y="28575"/>
                </a:lnTo>
                <a:cubicBezTo>
                  <a:pt x="117038" y="36255"/>
                  <a:pt x="111770" y="42595"/>
                  <a:pt x="104775" y="45631"/>
                </a:cubicBezTo>
                <a:lnTo>
                  <a:pt x="104775" y="133350"/>
                </a:lnTo>
                <a:lnTo>
                  <a:pt x="152400" y="133350"/>
                </a:lnTo>
                <a:cubicBezTo>
                  <a:pt x="157669" y="133350"/>
                  <a:pt x="161925" y="137606"/>
                  <a:pt x="161925" y="142875"/>
                </a:cubicBezTo>
                <a:cubicBezTo>
                  <a:pt x="161925" y="148144"/>
                  <a:pt x="157669" y="152400"/>
                  <a:pt x="152400" y="152400"/>
                </a:cubicBezTo>
                <a:lnTo>
                  <a:pt x="38100" y="152400"/>
                </a:lnTo>
                <a:cubicBezTo>
                  <a:pt x="32831" y="152400"/>
                  <a:pt x="28575" y="148144"/>
                  <a:pt x="28575" y="142875"/>
                </a:cubicBezTo>
                <a:cubicBezTo>
                  <a:pt x="28575" y="137606"/>
                  <a:pt x="32831" y="133350"/>
                  <a:pt x="38100" y="133350"/>
                </a:cubicBezTo>
                <a:lnTo>
                  <a:pt x="85725" y="133350"/>
                </a:lnTo>
                <a:lnTo>
                  <a:pt x="85725" y="45631"/>
                </a:lnTo>
                <a:cubicBezTo>
                  <a:pt x="78730" y="42565"/>
                  <a:pt x="73462" y="36225"/>
                  <a:pt x="71914" y="28575"/>
                </a:cubicBezTo>
                <a:lnTo>
                  <a:pt x="38100" y="28575"/>
                </a:lnTo>
                <a:cubicBezTo>
                  <a:pt x="32831" y="28575"/>
                  <a:pt x="28575" y="24319"/>
                  <a:pt x="28575" y="19050"/>
                </a:cubicBezTo>
                <a:cubicBezTo>
                  <a:pt x="28575" y="13781"/>
                  <a:pt x="32831" y="9525"/>
                  <a:pt x="38100" y="9525"/>
                </a:cubicBezTo>
                <a:lnTo>
                  <a:pt x="76200" y="9525"/>
                </a:lnTo>
                <a:cubicBezTo>
                  <a:pt x="80546" y="3750"/>
                  <a:pt x="87451" y="0"/>
                  <a:pt x="95250" y="0"/>
                </a:cubicBezTo>
                <a:cubicBezTo>
                  <a:pt x="103049" y="0"/>
                  <a:pt x="109954" y="3750"/>
                  <a:pt x="114300" y="9525"/>
                </a:cubicBezTo>
                <a:close/>
                <a:moveTo>
                  <a:pt x="130850" y="95250"/>
                </a:moveTo>
                <a:lnTo>
                  <a:pt x="173950" y="95250"/>
                </a:lnTo>
                <a:lnTo>
                  <a:pt x="152400" y="58281"/>
                </a:lnTo>
                <a:lnTo>
                  <a:pt x="130850" y="95250"/>
                </a:lnTo>
                <a:close/>
                <a:moveTo>
                  <a:pt x="152400" y="123825"/>
                </a:moveTo>
                <a:cubicBezTo>
                  <a:pt x="133677" y="123825"/>
                  <a:pt x="118110" y="113705"/>
                  <a:pt x="114895" y="100340"/>
                </a:cubicBezTo>
                <a:cubicBezTo>
                  <a:pt x="114121" y="97066"/>
                  <a:pt x="115193" y="93702"/>
                  <a:pt x="116890" y="90785"/>
                </a:cubicBezTo>
                <a:lnTo>
                  <a:pt x="145226" y="42208"/>
                </a:lnTo>
                <a:cubicBezTo>
                  <a:pt x="146715" y="39648"/>
                  <a:pt x="149453" y="38100"/>
                  <a:pt x="152400" y="38100"/>
                </a:cubicBezTo>
                <a:cubicBezTo>
                  <a:pt x="155347" y="38100"/>
                  <a:pt x="158085" y="39678"/>
                  <a:pt x="159574" y="42208"/>
                </a:cubicBezTo>
                <a:lnTo>
                  <a:pt x="187910" y="90785"/>
                </a:lnTo>
                <a:cubicBezTo>
                  <a:pt x="189607" y="93702"/>
                  <a:pt x="190679" y="97066"/>
                  <a:pt x="189905" y="100340"/>
                </a:cubicBezTo>
                <a:cubicBezTo>
                  <a:pt x="186690" y="113675"/>
                  <a:pt x="171123" y="123825"/>
                  <a:pt x="152400" y="123825"/>
                </a:cubicBezTo>
                <a:close/>
                <a:moveTo>
                  <a:pt x="37743" y="58281"/>
                </a:moveTo>
                <a:lnTo>
                  <a:pt x="16193" y="95250"/>
                </a:lnTo>
                <a:lnTo>
                  <a:pt x="59323" y="95250"/>
                </a:lnTo>
                <a:lnTo>
                  <a:pt x="37743" y="58281"/>
                </a:lnTo>
                <a:close/>
                <a:moveTo>
                  <a:pt x="268" y="100340"/>
                </a:moveTo>
                <a:cubicBezTo>
                  <a:pt x="-506" y="97066"/>
                  <a:pt x="566" y="93702"/>
                  <a:pt x="2262" y="90785"/>
                </a:cubicBezTo>
                <a:lnTo>
                  <a:pt x="30599" y="42208"/>
                </a:lnTo>
                <a:cubicBezTo>
                  <a:pt x="32087" y="39648"/>
                  <a:pt x="34826" y="38100"/>
                  <a:pt x="37773" y="38100"/>
                </a:cubicBezTo>
                <a:cubicBezTo>
                  <a:pt x="40719" y="38100"/>
                  <a:pt x="43458" y="39678"/>
                  <a:pt x="44946" y="42208"/>
                </a:cubicBezTo>
                <a:lnTo>
                  <a:pt x="73283" y="90785"/>
                </a:lnTo>
                <a:cubicBezTo>
                  <a:pt x="74980" y="93702"/>
                  <a:pt x="76051" y="97066"/>
                  <a:pt x="75277" y="100340"/>
                </a:cubicBezTo>
                <a:cubicBezTo>
                  <a:pt x="72063" y="113675"/>
                  <a:pt x="56495" y="123825"/>
                  <a:pt x="37773" y="123825"/>
                </a:cubicBezTo>
                <a:cubicBezTo>
                  <a:pt x="19050" y="123825"/>
                  <a:pt x="3483" y="113705"/>
                  <a:pt x="268" y="10034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47" name="Text 45"/>
          <p:cNvSpPr/>
          <p:nvPr/>
        </p:nvSpPr>
        <p:spPr>
          <a:xfrm>
            <a:off x="6751320" y="3398518"/>
            <a:ext cx="1057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Size Mismatch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484620" y="3665218"/>
            <a:ext cx="5114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VirtualSize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&gt;&gt; </a:t>
            </a:r>
            <a:r>
              <a:rPr lang="en-US" sz="10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SizeOfRawData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suggests packed content that expands at runtime.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176010" y="4248156"/>
            <a:ext cx="5627370" cy="1417320"/>
          </a:xfrm>
          <a:custGeom>
            <a:avLst/>
            <a:gdLst/>
            <a:ahLst/>
            <a:cxnLst/>
            <a:rect l="l" t="t" r="r" b="b"/>
            <a:pathLst>
              <a:path w="5627370" h="1417320">
                <a:moveTo>
                  <a:pt x="38098" y="0"/>
                </a:moveTo>
                <a:lnTo>
                  <a:pt x="5589272" y="0"/>
                </a:lnTo>
                <a:cubicBezTo>
                  <a:pt x="5610313" y="0"/>
                  <a:pt x="5627370" y="17057"/>
                  <a:pt x="5627370" y="38098"/>
                </a:cubicBezTo>
                <a:lnTo>
                  <a:pt x="5627370" y="1379222"/>
                </a:lnTo>
                <a:cubicBezTo>
                  <a:pt x="5627370" y="1400263"/>
                  <a:pt x="5610313" y="1417320"/>
                  <a:pt x="5589272" y="1417320"/>
                </a:cubicBezTo>
                <a:lnTo>
                  <a:pt x="38098" y="1417320"/>
                </a:lnTo>
                <a:cubicBezTo>
                  <a:pt x="17057" y="1417320"/>
                  <a:pt x="0" y="1400263"/>
                  <a:pt x="0" y="137922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6332220" y="4404364"/>
            <a:ext cx="5400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Other Red Flags Indicators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32220" y="4747264"/>
            <a:ext cx="2619375" cy="342900"/>
          </a:xfrm>
          <a:custGeom>
            <a:avLst/>
            <a:gdLst/>
            <a:ahLst/>
            <a:cxnLst/>
            <a:rect l="l" t="t" r="r" b="b"/>
            <a:pathLst>
              <a:path w="2619375" h="342900">
                <a:moveTo>
                  <a:pt x="38100" y="0"/>
                </a:moveTo>
                <a:lnTo>
                  <a:pt x="2581275" y="0"/>
                </a:lnTo>
                <a:cubicBezTo>
                  <a:pt x="2602317" y="0"/>
                  <a:pt x="2619375" y="17058"/>
                  <a:pt x="2619375" y="38100"/>
                </a:cubicBezTo>
                <a:lnTo>
                  <a:pt x="2619375" y="304800"/>
                </a:lnTo>
                <a:cubicBezTo>
                  <a:pt x="2619375" y="325842"/>
                  <a:pt x="2602317" y="342900"/>
                  <a:pt x="2581275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52" name="Shape 50"/>
          <p:cNvSpPr/>
          <p:nvPr/>
        </p:nvSpPr>
        <p:spPr>
          <a:xfrm>
            <a:off x="6427470" y="48539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0418" y="12502"/>
                </a:moveTo>
                <a:cubicBezTo>
                  <a:pt x="6954" y="12502"/>
                  <a:pt x="4167" y="15288"/>
                  <a:pt x="4167" y="18752"/>
                </a:cubicBezTo>
                <a:lnTo>
                  <a:pt x="4167" y="31254"/>
                </a:lnTo>
                <a:cubicBezTo>
                  <a:pt x="4167" y="34718"/>
                  <a:pt x="6954" y="37505"/>
                  <a:pt x="10418" y="37505"/>
                </a:cubicBezTo>
                <a:lnTo>
                  <a:pt x="22920" y="37505"/>
                </a:lnTo>
                <a:cubicBezTo>
                  <a:pt x="26384" y="37505"/>
                  <a:pt x="29170" y="34718"/>
                  <a:pt x="29170" y="31254"/>
                </a:cubicBezTo>
                <a:lnTo>
                  <a:pt x="29170" y="18752"/>
                </a:lnTo>
                <a:cubicBezTo>
                  <a:pt x="29170" y="15288"/>
                  <a:pt x="26384" y="12502"/>
                  <a:pt x="22920" y="12502"/>
                </a:cubicBezTo>
                <a:lnTo>
                  <a:pt x="10418" y="12502"/>
                </a:lnTo>
                <a:close/>
                <a:moveTo>
                  <a:pt x="50006" y="16669"/>
                </a:moveTo>
                <a:cubicBezTo>
                  <a:pt x="45396" y="16669"/>
                  <a:pt x="41672" y="20393"/>
                  <a:pt x="41672" y="25003"/>
                </a:cubicBezTo>
                <a:cubicBezTo>
                  <a:pt x="41672" y="29613"/>
                  <a:pt x="45396" y="33337"/>
                  <a:pt x="50006" y="33337"/>
                </a:cubicBezTo>
                <a:lnTo>
                  <a:pt x="125016" y="33337"/>
                </a:lnTo>
                <a:cubicBezTo>
                  <a:pt x="129626" y="33337"/>
                  <a:pt x="133350" y="29613"/>
                  <a:pt x="133350" y="25003"/>
                </a:cubicBezTo>
                <a:cubicBezTo>
                  <a:pt x="133350" y="20393"/>
                  <a:pt x="129626" y="16669"/>
                  <a:pt x="125016" y="16669"/>
                </a:cubicBezTo>
                <a:lnTo>
                  <a:pt x="50006" y="16669"/>
                </a:lnTo>
                <a:close/>
                <a:moveTo>
                  <a:pt x="50006" y="58341"/>
                </a:moveTo>
                <a:cubicBezTo>
                  <a:pt x="45396" y="58341"/>
                  <a:pt x="41672" y="62065"/>
                  <a:pt x="41672" y="66675"/>
                </a:cubicBezTo>
                <a:cubicBezTo>
                  <a:pt x="41672" y="71285"/>
                  <a:pt x="45396" y="75009"/>
                  <a:pt x="50006" y="75009"/>
                </a:cubicBezTo>
                <a:lnTo>
                  <a:pt x="125016" y="75009"/>
                </a:lnTo>
                <a:cubicBezTo>
                  <a:pt x="129626" y="75009"/>
                  <a:pt x="133350" y="71285"/>
                  <a:pt x="133350" y="66675"/>
                </a:cubicBezTo>
                <a:cubicBezTo>
                  <a:pt x="133350" y="62065"/>
                  <a:pt x="129626" y="58341"/>
                  <a:pt x="125016" y="58341"/>
                </a:cubicBezTo>
                <a:lnTo>
                  <a:pt x="50006" y="58341"/>
                </a:lnTo>
                <a:close/>
                <a:moveTo>
                  <a:pt x="50006" y="100013"/>
                </a:moveTo>
                <a:cubicBezTo>
                  <a:pt x="45396" y="100013"/>
                  <a:pt x="41672" y="103737"/>
                  <a:pt x="41672" y="108347"/>
                </a:cubicBezTo>
                <a:cubicBezTo>
                  <a:pt x="41672" y="112957"/>
                  <a:pt x="45396" y="116681"/>
                  <a:pt x="50006" y="116681"/>
                </a:cubicBezTo>
                <a:lnTo>
                  <a:pt x="125016" y="116681"/>
                </a:lnTo>
                <a:cubicBezTo>
                  <a:pt x="129626" y="116681"/>
                  <a:pt x="133350" y="112957"/>
                  <a:pt x="133350" y="108347"/>
                </a:cubicBezTo>
                <a:cubicBezTo>
                  <a:pt x="133350" y="103737"/>
                  <a:pt x="129626" y="100013"/>
                  <a:pt x="125016" y="100013"/>
                </a:cubicBezTo>
                <a:lnTo>
                  <a:pt x="50006" y="100013"/>
                </a:lnTo>
                <a:close/>
                <a:moveTo>
                  <a:pt x="4167" y="60424"/>
                </a:moveTo>
                <a:lnTo>
                  <a:pt x="4167" y="72926"/>
                </a:lnTo>
                <a:cubicBezTo>
                  <a:pt x="4167" y="76390"/>
                  <a:pt x="6954" y="79177"/>
                  <a:pt x="10418" y="79177"/>
                </a:cubicBezTo>
                <a:lnTo>
                  <a:pt x="22920" y="79177"/>
                </a:lnTo>
                <a:cubicBezTo>
                  <a:pt x="26384" y="79177"/>
                  <a:pt x="29170" y="76390"/>
                  <a:pt x="29170" y="72926"/>
                </a:cubicBezTo>
                <a:lnTo>
                  <a:pt x="29170" y="60424"/>
                </a:lnTo>
                <a:cubicBezTo>
                  <a:pt x="29170" y="56960"/>
                  <a:pt x="26384" y="54173"/>
                  <a:pt x="22920" y="54173"/>
                </a:cubicBezTo>
                <a:lnTo>
                  <a:pt x="10418" y="54173"/>
                </a:lnTo>
                <a:cubicBezTo>
                  <a:pt x="6954" y="54173"/>
                  <a:pt x="4167" y="56960"/>
                  <a:pt x="4167" y="60424"/>
                </a:cubicBezTo>
                <a:close/>
                <a:moveTo>
                  <a:pt x="10418" y="95845"/>
                </a:moveTo>
                <a:cubicBezTo>
                  <a:pt x="6954" y="95845"/>
                  <a:pt x="4167" y="98632"/>
                  <a:pt x="4167" y="102096"/>
                </a:cubicBezTo>
                <a:lnTo>
                  <a:pt x="4167" y="114598"/>
                </a:lnTo>
                <a:cubicBezTo>
                  <a:pt x="4167" y="118062"/>
                  <a:pt x="6954" y="120848"/>
                  <a:pt x="10418" y="120848"/>
                </a:cubicBezTo>
                <a:lnTo>
                  <a:pt x="22920" y="120848"/>
                </a:lnTo>
                <a:cubicBezTo>
                  <a:pt x="26384" y="120848"/>
                  <a:pt x="29170" y="118062"/>
                  <a:pt x="29170" y="114598"/>
                </a:cubicBezTo>
                <a:lnTo>
                  <a:pt x="29170" y="102096"/>
                </a:lnTo>
                <a:cubicBezTo>
                  <a:pt x="29170" y="98632"/>
                  <a:pt x="26384" y="95845"/>
                  <a:pt x="22920" y="95845"/>
                </a:cubicBezTo>
                <a:lnTo>
                  <a:pt x="10418" y="95845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53" name="Text 51"/>
          <p:cNvSpPr/>
          <p:nvPr/>
        </p:nvSpPr>
        <p:spPr>
          <a:xfrm>
            <a:off x="6677978" y="4823464"/>
            <a:ext cx="109263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Tiny Import Table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9029700" y="4747264"/>
            <a:ext cx="2619375" cy="342900"/>
          </a:xfrm>
          <a:custGeom>
            <a:avLst/>
            <a:gdLst/>
            <a:ahLst/>
            <a:cxnLst/>
            <a:rect l="l" t="t" r="r" b="b"/>
            <a:pathLst>
              <a:path w="2619375" h="342900">
                <a:moveTo>
                  <a:pt x="38100" y="0"/>
                </a:moveTo>
                <a:lnTo>
                  <a:pt x="2581275" y="0"/>
                </a:lnTo>
                <a:cubicBezTo>
                  <a:pt x="2602317" y="0"/>
                  <a:pt x="2619375" y="17058"/>
                  <a:pt x="2619375" y="38100"/>
                </a:cubicBezTo>
                <a:lnTo>
                  <a:pt x="2619375" y="304800"/>
                </a:lnTo>
                <a:cubicBezTo>
                  <a:pt x="2619375" y="325842"/>
                  <a:pt x="2602317" y="342900"/>
                  <a:pt x="2581275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55" name="Shape 53"/>
          <p:cNvSpPr/>
          <p:nvPr/>
        </p:nvSpPr>
        <p:spPr>
          <a:xfrm>
            <a:off x="9108281" y="4853946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50006" y="33337"/>
                </a:moveTo>
                <a:cubicBezTo>
                  <a:pt x="50006" y="28728"/>
                  <a:pt x="53731" y="25003"/>
                  <a:pt x="58341" y="25003"/>
                </a:cubicBezTo>
                <a:cubicBezTo>
                  <a:pt x="62951" y="25003"/>
                  <a:pt x="66675" y="28728"/>
                  <a:pt x="66675" y="33337"/>
                </a:cubicBezTo>
                <a:lnTo>
                  <a:pt x="66675" y="35369"/>
                </a:lnTo>
                <a:cubicBezTo>
                  <a:pt x="66675" y="42583"/>
                  <a:pt x="66050" y="49772"/>
                  <a:pt x="64826" y="56856"/>
                </a:cubicBezTo>
                <a:lnTo>
                  <a:pt x="42844" y="63445"/>
                </a:lnTo>
                <a:cubicBezTo>
                  <a:pt x="32270" y="66623"/>
                  <a:pt x="25029" y="76364"/>
                  <a:pt x="25029" y="87407"/>
                </a:cubicBezTo>
                <a:lnTo>
                  <a:pt x="25029" y="95845"/>
                </a:lnTo>
                <a:lnTo>
                  <a:pt x="6277" y="95845"/>
                </a:lnTo>
                <a:cubicBezTo>
                  <a:pt x="2813" y="95845"/>
                  <a:pt x="26" y="98632"/>
                  <a:pt x="26" y="102096"/>
                </a:cubicBezTo>
                <a:cubicBezTo>
                  <a:pt x="26" y="105560"/>
                  <a:pt x="2813" y="108347"/>
                  <a:pt x="6277" y="108347"/>
                </a:cubicBezTo>
                <a:lnTo>
                  <a:pt x="25159" y="108347"/>
                </a:lnTo>
                <a:cubicBezTo>
                  <a:pt x="26253" y="117723"/>
                  <a:pt x="34223" y="125016"/>
                  <a:pt x="43912" y="125016"/>
                </a:cubicBezTo>
                <a:cubicBezTo>
                  <a:pt x="50683" y="125016"/>
                  <a:pt x="56934" y="121395"/>
                  <a:pt x="60294" y="115509"/>
                </a:cubicBezTo>
                <a:lnTo>
                  <a:pt x="63914" y="109180"/>
                </a:lnTo>
                <a:cubicBezTo>
                  <a:pt x="70894" y="96939"/>
                  <a:pt x="76025" y="83734"/>
                  <a:pt x="79124" y="69983"/>
                </a:cubicBezTo>
                <a:lnTo>
                  <a:pt x="103711" y="62612"/>
                </a:lnTo>
                <a:lnTo>
                  <a:pt x="100455" y="72379"/>
                </a:lnTo>
                <a:cubicBezTo>
                  <a:pt x="99596" y="74931"/>
                  <a:pt x="100039" y="77718"/>
                  <a:pt x="101601" y="79880"/>
                </a:cubicBezTo>
                <a:cubicBezTo>
                  <a:pt x="103164" y="82042"/>
                  <a:pt x="105664" y="83344"/>
                  <a:pt x="108347" y="83344"/>
                </a:cubicBezTo>
                <a:lnTo>
                  <a:pt x="141684" y="83344"/>
                </a:lnTo>
                <a:cubicBezTo>
                  <a:pt x="146294" y="83344"/>
                  <a:pt x="150019" y="79619"/>
                  <a:pt x="150019" y="75009"/>
                </a:cubicBezTo>
                <a:cubicBezTo>
                  <a:pt x="150019" y="70399"/>
                  <a:pt x="146294" y="66675"/>
                  <a:pt x="141684" y="66675"/>
                </a:cubicBezTo>
                <a:lnTo>
                  <a:pt x="119911" y="66675"/>
                </a:lnTo>
                <a:lnTo>
                  <a:pt x="124599" y="52637"/>
                </a:lnTo>
                <a:cubicBezTo>
                  <a:pt x="125589" y="49694"/>
                  <a:pt x="124833" y="46438"/>
                  <a:pt x="122672" y="44198"/>
                </a:cubicBezTo>
                <a:cubicBezTo>
                  <a:pt x="120510" y="41958"/>
                  <a:pt x="117280" y="41125"/>
                  <a:pt x="114285" y="42010"/>
                </a:cubicBezTo>
                <a:lnTo>
                  <a:pt x="82406" y="51595"/>
                </a:lnTo>
                <a:cubicBezTo>
                  <a:pt x="83031" y="46204"/>
                  <a:pt x="83344" y="40812"/>
                  <a:pt x="83344" y="35369"/>
                </a:cubicBezTo>
                <a:lnTo>
                  <a:pt x="83344" y="33337"/>
                </a:lnTo>
                <a:cubicBezTo>
                  <a:pt x="83344" y="19534"/>
                  <a:pt x="72144" y="8334"/>
                  <a:pt x="58341" y="8334"/>
                </a:cubicBezTo>
                <a:cubicBezTo>
                  <a:pt x="44537" y="8334"/>
                  <a:pt x="33337" y="19534"/>
                  <a:pt x="33337" y="33337"/>
                </a:cubicBezTo>
                <a:lnTo>
                  <a:pt x="33337" y="41672"/>
                </a:lnTo>
                <a:cubicBezTo>
                  <a:pt x="33337" y="46282"/>
                  <a:pt x="37062" y="50006"/>
                  <a:pt x="41672" y="50006"/>
                </a:cubicBezTo>
                <a:cubicBezTo>
                  <a:pt x="46282" y="50006"/>
                  <a:pt x="50006" y="46282"/>
                  <a:pt x="50006" y="41672"/>
                </a:cubicBezTo>
                <a:lnTo>
                  <a:pt x="50006" y="33337"/>
                </a:lnTo>
                <a:close/>
                <a:moveTo>
                  <a:pt x="47610" y="79437"/>
                </a:moveTo>
                <a:lnTo>
                  <a:pt x="60372" y="75608"/>
                </a:lnTo>
                <a:cubicBezTo>
                  <a:pt x="57663" y="84412"/>
                  <a:pt x="53991" y="92902"/>
                  <a:pt x="49407" y="100924"/>
                </a:cubicBezTo>
                <a:lnTo>
                  <a:pt x="45787" y="107253"/>
                </a:lnTo>
                <a:cubicBezTo>
                  <a:pt x="45396" y="107930"/>
                  <a:pt x="44667" y="108373"/>
                  <a:pt x="43860" y="108373"/>
                </a:cubicBezTo>
                <a:cubicBezTo>
                  <a:pt x="42636" y="108373"/>
                  <a:pt x="41646" y="107383"/>
                  <a:pt x="41646" y="106159"/>
                </a:cubicBezTo>
                <a:lnTo>
                  <a:pt x="41646" y="87433"/>
                </a:lnTo>
                <a:cubicBezTo>
                  <a:pt x="41646" y="83760"/>
                  <a:pt x="44068" y="80505"/>
                  <a:pt x="47584" y="79437"/>
                </a:cubicBezTo>
                <a:close/>
                <a:moveTo>
                  <a:pt x="160437" y="108347"/>
                </a:moveTo>
                <a:cubicBezTo>
                  <a:pt x="163901" y="108347"/>
                  <a:pt x="166688" y="105560"/>
                  <a:pt x="166688" y="102096"/>
                </a:cubicBezTo>
                <a:cubicBezTo>
                  <a:pt x="166688" y="98632"/>
                  <a:pt x="163901" y="95845"/>
                  <a:pt x="160437" y="95845"/>
                </a:cubicBezTo>
                <a:lnTo>
                  <a:pt x="84151" y="95845"/>
                </a:lnTo>
                <a:cubicBezTo>
                  <a:pt x="82458" y="100091"/>
                  <a:pt x="80583" y="104258"/>
                  <a:pt x="78525" y="108347"/>
                </a:cubicBezTo>
                <a:lnTo>
                  <a:pt x="160437" y="108347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6" name="Text 54"/>
          <p:cNvSpPr/>
          <p:nvPr/>
        </p:nvSpPr>
        <p:spPr>
          <a:xfrm>
            <a:off x="9375457" y="4823464"/>
            <a:ext cx="144946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Invalid Digital Signature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32220" y="5166364"/>
            <a:ext cx="2619375" cy="342900"/>
          </a:xfrm>
          <a:custGeom>
            <a:avLst/>
            <a:gdLst/>
            <a:ahLst/>
            <a:cxnLst/>
            <a:rect l="l" t="t" r="r" b="b"/>
            <a:pathLst>
              <a:path w="2619375" h="342900">
                <a:moveTo>
                  <a:pt x="38100" y="0"/>
                </a:moveTo>
                <a:lnTo>
                  <a:pt x="2581275" y="0"/>
                </a:lnTo>
                <a:cubicBezTo>
                  <a:pt x="2602317" y="0"/>
                  <a:pt x="2619375" y="17058"/>
                  <a:pt x="2619375" y="38100"/>
                </a:cubicBezTo>
                <a:lnTo>
                  <a:pt x="2619375" y="304800"/>
                </a:lnTo>
                <a:cubicBezTo>
                  <a:pt x="2619375" y="325842"/>
                  <a:pt x="2602317" y="342900"/>
                  <a:pt x="2581275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58" name="Shape 56"/>
          <p:cNvSpPr/>
          <p:nvPr/>
        </p:nvSpPr>
        <p:spPr>
          <a:xfrm>
            <a:off x="6427470" y="527304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103474" y="0"/>
                  <a:pt x="133350" y="29876"/>
                  <a:pt x="133350" y="66675"/>
                </a:cubicBezTo>
                <a:cubicBezTo>
                  <a:pt x="133350" y="103474"/>
                  <a:pt x="103474" y="133350"/>
                  <a:pt x="66675" y="133350"/>
                </a:cubicBezTo>
                <a:cubicBezTo>
                  <a:pt x="29876" y="133350"/>
                  <a:pt x="0" y="103474"/>
                  <a:pt x="0" y="66675"/>
                </a:cubicBezTo>
                <a:cubicBezTo>
                  <a:pt x="0" y="29876"/>
                  <a:pt x="29876" y="0"/>
                  <a:pt x="66675" y="0"/>
                </a:cubicBezTo>
                <a:close/>
                <a:moveTo>
                  <a:pt x="60424" y="31254"/>
                </a:moveTo>
                <a:lnTo>
                  <a:pt x="60424" y="66675"/>
                </a:lnTo>
                <a:cubicBezTo>
                  <a:pt x="60424" y="68759"/>
                  <a:pt x="61466" y="70712"/>
                  <a:pt x="63211" y="71884"/>
                </a:cubicBezTo>
                <a:lnTo>
                  <a:pt x="88214" y="88553"/>
                </a:lnTo>
                <a:cubicBezTo>
                  <a:pt x="91079" y="90480"/>
                  <a:pt x="94960" y="89699"/>
                  <a:pt x="96887" y="86808"/>
                </a:cubicBezTo>
                <a:cubicBezTo>
                  <a:pt x="98814" y="83917"/>
                  <a:pt x="98033" y="80062"/>
                  <a:pt x="95142" y="78135"/>
                </a:cubicBezTo>
                <a:lnTo>
                  <a:pt x="72926" y="63341"/>
                </a:lnTo>
                <a:lnTo>
                  <a:pt x="72926" y="31254"/>
                </a:lnTo>
                <a:cubicBezTo>
                  <a:pt x="72926" y="27790"/>
                  <a:pt x="70139" y="25003"/>
                  <a:pt x="66675" y="25003"/>
                </a:cubicBezTo>
                <a:cubicBezTo>
                  <a:pt x="63211" y="25003"/>
                  <a:pt x="60424" y="27790"/>
                  <a:pt x="60424" y="31254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59" name="Text 57"/>
          <p:cNvSpPr/>
          <p:nvPr/>
        </p:nvSpPr>
        <p:spPr>
          <a:xfrm>
            <a:off x="6677978" y="5242564"/>
            <a:ext cx="140315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Suspicious Timestamp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9029700" y="5166364"/>
            <a:ext cx="2619375" cy="342900"/>
          </a:xfrm>
          <a:custGeom>
            <a:avLst/>
            <a:gdLst/>
            <a:ahLst/>
            <a:cxnLst/>
            <a:rect l="l" t="t" r="r" b="b"/>
            <a:pathLst>
              <a:path w="2619375" h="342900">
                <a:moveTo>
                  <a:pt x="38100" y="0"/>
                </a:moveTo>
                <a:lnTo>
                  <a:pt x="2581275" y="0"/>
                </a:lnTo>
                <a:cubicBezTo>
                  <a:pt x="2602317" y="0"/>
                  <a:pt x="2619375" y="17058"/>
                  <a:pt x="2619375" y="38100"/>
                </a:cubicBezTo>
                <a:lnTo>
                  <a:pt x="2619375" y="304800"/>
                </a:lnTo>
                <a:cubicBezTo>
                  <a:pt x="2619375" y="325842"/>
                  <a:pt x="2602317" y="342900"/>
                  <a:pt x="2581275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61" name="Shape 59"/>
          <p:cNvSpPr/>
          <p:nvPr/>
        </p:nvSpPr>
        <p:spPr>
          <a:xfrm>
            <a:off x="9133284" y="5273046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20836" y="27087"/>
                </a:moveTo>
                <a:cubicBezTo>
                  <a:pt x="24286" y="27087"/>
                  <a:pt x="27087" y="24286"/>
                  <a:pt x="27087" y="20836"/>
                </a:cubicBezTo>
                <a:cubicBezTo>
                  <a:pt x="27087" y="17386"/>
                  <a:pt x="24286" y="14585"/>
                  <a:pt x="20836" y="14585"/>
                </a:cubicBezTo>
                <a:cubicBezTo>
                  <a:pt x="17386" y="14585"/>
                  <a:pt x="14585" y="17386"/>
                  <a:pt x="14585" y="20836"/>
                </a:cubicBezTo>
                <a:cubicBezTo>
                  <a:pt x="14585" y="24286"/>
                  <a:pt x="17386" y="27087"/>
                  <a:pt x="20836" y="27087"/>
                </a:cubicBezTo>
                <a:close/>
                <a:moveTo>
                  <a:pt x="41672" y="20836"/>
                </a:moveTo>
                <a:cubicBezTo>
                  <a:pt x="41672" y="29379"/>
                  <a:pt x="36541" y="36723"/>
                  <a:pt x="29170" y="39927"/>
                </a:cubicBezTo>
                <a:lnTo>
                  <a:pt x="29170" y="58341"/>
                </a:lnTo>
                <a:lnTo>
                  <a:pt x="75009" y="58341"/>
                </a:lnTo>
                <a:cubicBezTo>
                  <a:pt x="81911" y="58341"/>
                  <a:pt x="87511" y="52741"/>
                  <a:pt x="87511" y="45839"/>
                </a:cubicBezTo>
                <a:lnTo>
                  <a:pt x="87511" y="39927"/>
                </a:lnTo>
                <a:cubicBezTo>
                  <a:pt x="80140" y="36723"/>
                  <a:pt x="75009" y="29379"/>
                  <a:pt x="75009" y="20836"/>
                </a:cubicBezTo>
                <a:cubicBezTo>
                  <a:pt x="75009" y="9324"/>
                  <a:pt x="84333" y="0"/>
                  <a:pt x="95845" y="0"/>
                </a:cubicBezTo>
                <a:cubicBezTo>
                  <a:pt x="107357" y="0"/>
                  <a:pt x="116681" y="9324"/>
                  <a:pt x="116681" y="20836"/>
                </a:cubicBezTo>
                <a:cubicBezTo>
                  <a:pt x="116681" y="29379"/>
                  <a:pt x="111550" y="36723"/>
                  <a:pt x="104180" y="39927"/>
                </a:cubicBezTo>
                <a:lnTo>
                  <a:pt x="104180" y="45839"/>
                </a:lnTo>
                <a:cubicBezTo>
                  <a:pt x="104180" y="61961"/>
                  <a:pt x="91131" y="75009"/>
                  <a:pt x="75009" y="75009"/>
                </a:cubicBezTo>
                <a:lnTo>
                  <a:pt x="29170" y="75009"/>
                </a:lnTo>
                <a:lnTo>
                  <a:pt x="29170" y="93423"/>
                </a:lnTo>
                <a:cubicBezTo>
                  <a:pt x="36541" y="96627"/>
                  <a:pt x="41672" y="103971"/>
                  <a:pt x="41672" y="112514"/>
                </a:cubicBezTo>
                <a:cubicBezTo>
                  <a:pt x="41672" y="124026"/>
                  <a:pt x="32348" y="133350"/>
                  <a:pt x="20836" y="133350"/>
                </a:cubicBezTo>
                <a:cubicBezTo>
                  <a:pt x="9324" y="133350"/>
                  <a:pt x="0" y="124026"/>
                  <a:pt x="0" y="112514"/>
                </a:cubicBezTo>
                <a:cubicBezTo>
                  <a:pt x="0" y="103971"/>
                  <a:pt x="5131" y="96627"/>
                  <a:pt x="12502" y="93423"/>
                </a:cubicBezTo>
                <a:lnTo>
                  <a:pt x="12502" y="39953"/>
                </a:lnTo>
                <a:cubicBezTo>
                  <a:pt x="5131" y="36723"/>
                  <a:pt x="0" y="29379"/>
                  <a:pt x="0" y="20836"/>
                </a:cubicBezTo>
                <a:cubicBezTo>
                  <a:pt x="0" y="9324"/>
                  <a:pt x="9324" y="0"/>
                  <a:pt x="20836" y="0"/>
                </a:cubicBezTo>
                <a:cubicBezTo>
                  <a:pt x="32348" y="0"/>
                  <a:pt x="41672" y="9324"/>
                  <a:pt x="41672" y="20836"/>
                </a:cubicBezTo>
                <a:close/>
                <a:moveTo>
                  <a:pt x="102096" y="20836"/>
                </a:moveTo>
                <a:cubicBezTo>
                  <a:pt x="102096" y="17386"/>
                  <a:pt x="99295" y="14585"/>
                  <a:pt x="95845" y="14585"/>
                </a:cubicBezTo>
                <a:cubicBezTo>
                  <a:pt x="92395" y="14585"/>
                  <a:pt x="89595" y="17386"/>
                  <a:pt x="89595" y="20836"/>
                </a:cubicBezTo>
                <a:cubicBezTo>
                  <a:pt x="89595" y="24286"/>
                  <a:pt x="92395" y="27087"/>
                  <a:pt x="95845" y="27087"/>
                </a:cubicBezTo>
                <a:cubicBezTo>
                  <a:pt x="99295" y="27087"/>
                  <a:pt x="102096" y="24286"/>
                  <a:pt x="102096" y="20836"/>
                </a:cubicBezTo>
                <a:close/>
                <a:moveTo>
                  <a:pt x="20836" y="118765"/>
                </a:moveTo>
                <a:cubicBezTo>
                  <a:pt x="24286" y="118765"/>
                  <a:pt x="27087" y="115964"/>
                  <a:pt x="27087" y="112514"/>
                </a:cubicBezTo>
                <a:cubicBezTo>
                  <a:pt x="27087" y="109064"/>
                  <a:pt x="24286" y="106263"/>
                  <a:pt x="20836" y="106263"/>
                </a:cubicBezTo>
                <a:cubicBezTo>
                  <a:pt x="17386" y="106263"/>
                  <a:pt x="14585" y="109064"/>
                  <a:pt x="14585" y="112514"/>
                </a:cubicBezTo>
                <a:cubicBezTo>
                  <a:pt x="14585" y="115964"/>
                  <a:pt x="17386" y="118765"/>
                  <a:pt x="20836" y="118765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2" name="Text 60"/>
          <p:cNvSpPr/>
          <p:nvPr/>
        </p:nvSpPr>
        <p:spPr>
          <a:xfrm>
            <a:off x="9375457" y="5242564"/>
            <a:ext cx="13240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Overlapping Sections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Entropy Analysis &amp; Detection Methods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698500"/>
            <a:ext cx="1162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Quantifying randomness to identify compression, encryption, and obfuscation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0675" y="987425"/>
            <a:ext cx="5705475" cy="4340225"/>
          </a:xfrm>
          <a:custGeom>
            <a:avLst/>
            <a:gdLst/>
            <a:ahLst/>
            <a:cxnLst/>
            <a:rect l="l" t="t" r="r" b="b"/>
            <a:pathLst>
              <a:path w="5705475" h="4340225">
                <a:moveTo>
                  <a:pt x="31770" y="0"/>
                </a:moveTo>
                <a:lnTo>
                  <a:pt x="5673705" y="0"/>
                </a:lnTo>
                <a:cubicBezTo>
                  <a:pt x="5691251" y="0"/>
                  <a:pt x="5705475" y="14224"/>
                  <a:pt x="5705475" y="31770"/>
                </a:cubicBezTo>
                <a:lnTo>
                  <a:pt x="5705475" y="4308455"/>
                </a:lnTo>
                <a:cubicBezTo>
                  <a:pt x="5705475" y="4326001"/>
                  <a:pt x="5691251" y="4340225"/>
                  <a:pt x="5673705" y="4340225"/>
                </a:cubicBezTo>
                <a:lnTo>
                  <a:pt x="31770" y="4340225"/>
                </a:lnTo>
                <a:cubicBezTo>
                  <a:pt x="14224" y="4340225"/>
                  <a:pt x="0" y="4326001"/>
                  <a:pt x="0" y="4308455"/>
                </a:cubicBezTo>
                <a:lnTo>
                  <a:pt x="0" y="31770"/>
                </a:lnTo>
                <a:cubicBezTo>
                  <a:pt x="0" y="14236"/>
                  <a:pt x="14236" y="0"/>
                  <a:pt x="31770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50850" y="1117598"/>
            <a:ext cx="5524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Understanding Entropy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50850" y="1435098"/>
            <a:ext cx="5500688" cy="1825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87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Entropy measures data randomness on a scale from </a:t>
            </a:r>
            <a:r>
              <a:rPr lang="en-US" sz="875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</a:t>
            </a:r>
            <a:r>
              <a:rPr lang="en-US" sz="87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(completely predictable) to </a:t>
            </a:r>
            <a:r>
              <a:rPr lang="en-US" sz="875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</a:t>
            </a:r>
            <a:r>
              <a:rPr lang="en-US" sz="87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(completely random).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66725" y="1710927"/>
            <a:ext cx="5429250" cy="508000"/>
          </a:xfrm>
          <a:custGeom>
            <a:avLst/>
            <a:gdLst/>
            <a:ahLst/>
            <a:cxnLst/>
            <a:rect l="l" t="t" r="r" b="b"/>
            <a:pathLst>
              <a:path w="5429250" h="508000">
                <a:moveTo>
                  <a:pt x="0" y="0"/>
                </a:moveTo>
                <a:lnTo>
                  <a:pt x="5397500" y="0"/>
                </a:lnTo>
                <a:cubicBezTo>
                  <a:pt x="5415023" y="0"/>
                  <a:pt x="5429250" y="14227"/>
                  <a:pt x="5429250" y="31750"/>
                </a:cubicBezTo>
                <a:lnTo>
                  <a:pt x="5429250" y="476250"/>
                </a:lnTo>
                <a:cubicBezTo>
                  <a:pt x="5429250" y="493773"/>
                  <a:pt x="5415023" y="508000"/>
                  <a:pt x="5397500" y="508000"/>
                </a:cubicBez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466725" y="1710927"/>
            <a:ext cx="31750" cy="508000"/>
          </a:xfrm>
          <a:custGeom>
            <a:avLst/>
            <a:gdLst/>
            <a:ahLst/>
            <a:cxnLst/>
            <a:rect l="l" t="t" r="r" b="b"/>
            <a:pathLst>
              <a:path w="31750" h="508000">
                <a:moveTo>
                  <a:pt x="0" y="0"/>
                </a:moveTo>
                <a:lnTo>
                  <a:pt x="31750" y="0"/>
                </a:lnTo>
                <a:lnTo>
                  <a:pt x="3175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9" name="Text 7"/>
          <p:cNvSpPr/>
          <p:nvPr/>
        </p:nvSpPr>
        <p:spPr>
          <a:xfrm>
            <a:off x="546100" y="1774427"/>
            <a:ext cx="109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Low Entropy (0-4)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401171" y="1774427"/>
            <a:ext cx="436563" cy="190500"/>
          </a:xfrm>
          <a:custGeom>
            <a:avLst/>
            <a:gdLst/>
            <a:ahLst/>
            <a:cxnLst/>
            <a:rect l="l" t="t" r="r" b="b"/>
            <a:pathLst>
              <a:path w="436563" h="190500">
                <a:moveTo>
                  <a:pt x="31751" y="0"/>
                </a:moveTo>
                <a:lnTo>
                  <a:pt x="404812" y="0"/>
                </a:lnTo>
                <a:cubicBezTo>
                  <a:pt x="422347" y="0"/>
                  <a:pt x="436563" y="14215"/>
                  <a:pt x="436563" y="31751"/>
                </a:cubicBezTo>
                <a:lnTo>
                  <a:pt x="436563" y="158749"/>
                </a:lnTo>
                <a:cubicBezTo>
                  <a:pt x="436563" y="176285"/>
                  <a:pt x="422347" y="190500"/>
                  <a:pt x="404812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5401171" y="1774427"/>
            <a:ext cx="484187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Normal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46100" y="1996677"/>
            <a:ext cx="5341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Text, uncompressed data, structured formats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66725" y="2282427"/>
            <a:ext cx="5429250" cy="508000"/>
          </a:xfrm>
          <a:custGeom>
            <a:avLst/>
            <a:gdLst/>
            <a:ahLst/>
            <a:cxnLst/>
            <a:rect l="l" t="t" r="r" b="b"/>
            <a:pathLst>
              <a:path w="5429250" h="508000">
                <a:moveTo>
                  <a:pt x="0" y="0"/>
                </a:moveTo>
                <a:lnTo>
                  <a:pt x="5397500" y="0"/>
                </a:lnTo>
                <a:cubicBezTo>
                  <a:pt x="5415023" y="0"/>
                  <a:pt x="5429250" y="14227"/>
                  <a:pt x="5429250" y="31750"/>
                </a:cubicBezTo>
                <a:lnTo>
                  <a:pt x="5429250" y="476250"/>
                </a:lnTo>
                <a:cubicBezTo>
                  <a:pt x="5429250" y="493773"/>
                  <a:pt x="5415023" y="508000"/>
                  <a:pt x="5397500" y="508000"/>
                </a:cubicBez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466725" y="2282427"/>
            <a:ext cx="31750" cy="508000"/>
          </a:xfrm>
          <a:custGeom>
            <a:avLst/>
            <a:gdLst/>
            <a:ahLst/>
            <a:cxnLst/>
            <a:rect l="l" t="t" r="r" b="b"/>
            <a:pathLst>
              <a:path w="31750" h="508000">
                <a:moveTo>
                  <a:pt x="0" y="0"/>
                </a:moveTo>
                <a:lnTo>
                  <a:pt x="31750" y="0"/>
                </a:lnTo>
                <a:lnTo>
                  <a:pt x="3175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15" name="Text 13"/>
          <p:cNvSpPr/>
          <p:nvPr/>
        </p:nvSpPr>
        <p:spPr>
          <a:xfrm>
            <a:off x="546100" y="2345927"/>
            <a:ext cx="1309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Medium Entropy (4-7)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402461" y="2345927"/>
            <a:ext cx="436563" cy="190500"/>
          </a:xfrm>
          <a:custGeom>
            <a:avLst/>
            <a:gdLst/>
            <a:ahLst/>
            <a:cxnLst/>
            <a:rect l="l" t="t" r="r" b="b"/>
            <a:pathLst>
              <a:path w="436563" h="190500">
                <a:moveTo>
                  <a:pt x="31751" y="0"/>
                </a:moveTo>
                <a:lnTo>
                  <a:pt x="404812" y="0"/>
                </a:lnTo>
                <a:cubicBezTo>
                  <a:pt x="422347" y="0"/>
                  <a:pt x="436563" y="14215"/>
                  <a:pt x="436563" y="31751"/>
                </a:cubicBezTo>
                <a:lnTo>
                  <a:pt x="436563" y="158749"/>
                </a:lnTo>
                <a:cubicBezTo>
                  <a:pt x="436563" y="176285"/>
                  <a:pt x="422347" y="190500"/>
                  <a:pt x="404812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5402461" y="2345927"/>
            <a:ext cx="484187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Typical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46100" y="2568177"/>
            <a:ext cx="5341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Compiled code, some data sections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66725" y="2853927"/>
            <a:ext cx="5429250" cy="508000"/>
          </a:xfrm>
          <a:custGeom>
            <a:avLst/>
            <a:gdLst/>
            <a:ahLst/>
            <a:cxnLst/>
            <a:rect l="l" t="t" r="r" b="b"/>
            <a:pathLst>
              <a:path w="5429250" h="508000">
                <a:moveTo>
                  <a:pt x="0" y="0"/>
                </a:moveTo>
                <a:lnTo>
                  <a:pt x="5397500" y="0"/>
                </a:lnTo>
                <a:cubicBezTo>
                  <a:pt x="5415023" y="0"/>
                  <a:pt x="5429250" y="14227"/>
                  <a:pt x="5429250" y="31750"/>
                </a:cubicBezTo>
                <a:lnTo>
                  <a:pt x="5429250" y="476250"/>
                </a:lnTo>
                <a:cubicBezTo>
                  <a:pt x="5429250" y="493773"/>
                  <a:pt x="5415023" y="508000"/>
                  <a:pt x="5397500" y="508000"/>
                </a:cubicBez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466725" y="2853927"/>
            <a:ext cx="31750" cy="508000"/>
          </a:xfrm>
          <a:custGeom>
            <a:avLst/>
            <a:gdLst/>
            <a:ahLst/>
            <a:cxnLst/>
            <a:rect l="l" t="t" r="r" b="b"/>
            <a:pathLst>
              <a:path w="31750" h="508000">
                <a:moveTo>
                  <a:pt x="0" y="0"/>
                </a:moveTo>
                <a:lnTo>
                  <a:pt x="31750" y="0"/>
                </a:lnTo>
                <a:lnTo>
                  <a:pt x="3175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1" name="Text 19"/>
          <p:cNvSpPr/>
          <p:nvPr/>
        </p:nvSpPr>
        <p:spPr>
          <a:xfrm>
            <a:off x="546100" y="2917427"/>
            <a:ext cx="1111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 Entropy (7-8)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248672" y="2917427"/>
            <a:ext cx="587375" cy="190500"/>
          </a:xfrm>
          <a:custGeom>
            <a:avLst/>
            <a:gdLst/>
            <a:ahLst/>
            <a:cxnLst/>
            <a:rect l="l" t="t" r="r" b="b"/>
            <a:pathLst>
              <a:path w="587375" h="190500">
                <a:moveTo>
                  <a:pt x="31751" y="0"/>
                </a:moveTo>
                <a:lnTo>
                  <a:pt x="555624" y="0"/>
                </a:lnTo>
                <a:cubicBezTo>
                  <a:pt x="573160" y="0"/>
                  <a:pt x="587375" y="14215"/>
                  <a:pt x="587375" y="31751"/>
                </a:cubicBezTo>
                <a:lnTo>
                  <a:pt x="587375" y="158749"/>
                </a:lnTo>
                <a:cubicBezTo>
                  <a:pt x="587375" y="176285"/>
                  <a:pt x="573160" y="190500"/>
                  <a:pt x="555624" y="190500"/>
                </a:cubicBezTo>
                <a:lnTo>
                  <a:pt x="31751" y="190500"/>
                </a:lnTo>
                <a:cubicBezTo>
                  <a:pt x="14227" y="190500"/>
                  <a:pt x="0" y="176273"/>
                  <a:pt x="0" y="158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5248672" y="2917427"/>
            <a:ext cx="635000" cy="190500"/>
          </a:xfrm>
          <a:prstGeom prst="rect">
            <a:avLst/>
          </a:prstGeom>
          <a:noFill/>
          <a:ln/>
        </p:spPr>
        <p:txBody>
          <a:bodyPr wrap="square" lIns="63500" tIns="31750" rIns="63500" bIns="3175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Suspicious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46100" y="3139677"/>
            <a:ext cx="5341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Compressed or encrypted data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54025" y="3460352"/>
            <a:ext cx="5443538" cy="609600"/>
          </a:xfrm>
          <a:custGeom>
            <a:avLst/>
            <a:gdLst/>
            <a:ahLst/>
            <a:cxnLst/>
            <a:rect l="l" t="t" r="r" b="b"/>
            <a:pathLst>
              <a:path w="5443538" h="609600">
                <a:moveTo>
                  <a:pt x="31748" y="0"/>
                </a:moveTo>
                <a:lnTo>
                  <a:pt x="5411790" y="0"/>
                </a:lnTo>
                <a:cubicBezTo>
                  <a:pt x="5429323" y="0"/>
                  <a:pt x="5443538" y="14214"/>
                  <a:pt x="5443538" y="31748"/>
                </a:cubicBezTo>
                <a:lnTo>
                  <a:pt x="5443538" y="577852"/>
                </a:lnTo>
                <a:cubicBezTo>
                  <a:pt x="5443537" y="595386"/>
                  <a:pt x="5429323" y="609600"/>
                  <a:pt x="5411790" y="609600"/>
                </a:cubicBezTo>
                <a:lnTo>
                  <a:pt x="31748" y="609600"/>
                </a:lnTo>
                <a:cubicBezTo>
                  <a:pt x="14214" y="609600"/>
                  <a:pt x="0" y="595386"/>
                  <a:pt x="0" y="577852"/>
                </a:cubicBezTo>
                <a:lnTo>
                  <a:pt x="0" y="31748"/>
                </a:lnTo>
                <a:cubicBezTo>
                  <a:pt x="0" y="14226"/>
                  <a:pt x="14226" y="0"/>
                  <a:pt x="31748" y="0"/>
                </a:cubicBezTo>
                <a:close/>
              </a:path>
            </a:pathLst>
          </a:custGeom>
          <a:solidFill>
            <a:srgbClr val="2DD4BF">
              <a:alpha val="10196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68325" y="3590533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7938" y="7938"/>
                </a:moveTo>
                <a:cubicBezTo>
                  <a:pt x="12328" y="7938"/>
                  <a:pt x="15875" y="11485"/>
                  <a:pt x="15875" y="15875"/>
                </a:cubicBezTo>
                <a:lnTo>
                  <a:pt x="15875" y="99219"/>
                </a:lnTo>
                <a:cubicBezTo>
                  <a:pt x="15875" y="101402"/>
                  <a:pt x="17661" y="103188"/>
                  <a:pt x="19844" y="103188"/>
                </a:cubicBezTo>
                <a:lnTo>
                  <a:pt x="119063" y="103188"/>
                </a:lnTo>
                <a:cubicBezTo>
                  <a:pt x="123453" y="103188"/>
                  <a:pt x="127000" y="106735"/>
                  <a:pt x="127000" y="111125"/>
                </a:cubicBezTo>
                <a:cubicBezTo>
                  <a:pt x="127000" y="115515"/>
                  <a:pt x="123453" y="119063"/>
                  <a:pt x="119063" y="119063"/>
                </a:cubicBezTo>
                <a:lnTo>
                  <a:pt x="19844" y="119063"/>
                </a:lnTo>
                <a:cubicBezTo>
                  <a:pt x="8880" y="119063"/>
                  <a:pt x="0" y="110182"/>
                  <a:pt x="0" y="99219"/>
                </a:cubicBezTo>
                <a:lnTo>
                  <a:pt x="0" y="15875"/>
                </a:lnTo>
                <a:cubicBezTo>
                  <a:pt x="0" y="11485"/>
                  <a:pt x="3547" y="7938"/>
                  <a:pt x="7938" y="7938"/>
                </a:cubicBezTo>
                <a:close/>
                <a:moveTo>
                  <a:pt x="31750" y="23812"/>
                </a:moveTo>
                <a:cubicBezTo>
                  <a:pt x="31750" y="19422"/>
                  <a:pt x="35297" y="15875"/>
                  <a:pt x="39688" y="15875"/>
                </a:cubicBezTo>
                <a:lnTo>
                  <a:pt x="87313" y="15875"/>
                </a:lnTo>
                <a:cubicBezTo>
                  <a:pt x="91703" y="15875"/>
                  <a:pt x="95250" y="19422"/>
                  <a:pt x="95250" y="23812"/>
                </a:cubicBezTo>
                <a:cubicBezTo>
                  <a:pt x="95250" y="28203"/>
                  <a:pt x="91703" y="31750"/>
                  <a:pt x="87313" y="31750"/>
                </a:cubicBezTo>
                <a:lnTo>
                  <a:pt x="39688" y="31750"/>
                </a:lnTo>
                <a:cubicBezTo>
                  <a:pt x="35297" y="31750"/>
                  <a:pt x="31750" y="28203"/>
                  <a:pt x="31750" y="23812"/>
                </a:cubicBezTo>
                <a:close/>
                <a:moveTo>
                  <a:pt x="39688" y="43656"/>
                </a:moveTo>
                <a:lnTo>
                  <a:pt x="71438" y="43656"/>
                </a:lnTo>
                <a:cubicBezTo>
                  <a:pt x="75828" y="43656"/>
                  <a:pt x="79375" y="47203"/>
                  <a:pt x="79375" y="51594"/>
                </a:cubicBezTo>
                <a:cubicBezTo>
                  <a:pt x="79375" y="55984"/>
                  <a:pt x="75828" y="59531"/>
                  <a:pt x="71438" y="59531"/>
                </a:cubicBezTo>
                <a:lnTo>
                  <a:pt x="39688" y="59531"/>
                </a:lnTo>
                <a:cubicBezTo>
                  <a:pt x="35297" y="59531"/>
                  <a:pt x="31750" y="55984"/>
                  <a:pt x="31750" y="51594"/>
                </a:cubicBezTo>
                <a:cubicBezTo>
                  <a:pt x="31750" y="47203"/>
                  <a:pt x="35297" y="43656"/>
                  <a:pt x="39688" y="43656"/>
                </a:cubicBezTo>
                <a:close/>
                <a:moveTo>
                  <a:pt x="39688" y="71438"/>
                </a:moveTo>
                <a:lnTo>
                  <a:pt x="103188" y="71438"/>
                </a:lnTo>
                <a:cubicBezTo>
                  <a:pt x="107578" y="71438"/>
                  <a:pt x="111125" y="74985"/>
                  <a:pt x="111125" y="79375"/>
                </a:cubicBezTo>
                <a:cubicBezTo>
                  <a:pt x="111125" y="83765"/>
                  <a:pt x="107578" y="87313"/>
                  <a:pt x="103188" y="87313"/>
                </a:cubicBezTo>
                <a:lnTo>
                  <a:pt x="39688" y="87313"/>
                </a:lnTo>
                <a:cubicBezTo>
                  <a:pt x="35297" y="87313"/>
                  <a:pt x="31750" y="83765"/>
                  <a:pt x="31750" y="79375"/>
                </a:cubicBezTo>
                <a:cubicBezTo>
                  <a:pt x="31750" y="74985"/>
                  <a:pt x="35297" y="71438"/>
                  <a:pt x="39688" y="71438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7" name="Text 25"/>
          <p:cNvSpPr/>
          <p:nvPr/>
        </p:nvSpPr>
        <p:spPr>
          <a:xfrm>
            <a:off x="774700" y="3558783"/>
            <a:ext cx="109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Malware Statistics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52450" y="3812783"/>
            <a:ext cx="5302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~50%</a:t>
            </a:r>
            <a:r>
              <a:rPr lang="en-US" sz="87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of malware samples have entropy </a:t>
            </a:r>
            <a:r>
              <a:rPr lang="en-US" sz="875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≥7.2</a:t>
            </a:r>
            <a:r>
              <a:rPr lang="en-US" sz="87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 High entropy is a strong packer indicator.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62675" y="987425"/>
            <a:ext cx="5705475" cy="4340225"/>
          </a:xfrm>
          <a:custGeom>
            <a:avLst/>
            <a:gdLst/>
            <a:ahLst/>
            <a:cxnLst/>
            <a:rect l="l" t="t" r="r" b="b"/>
            <a:pathLst>
              <a:path w="5705475" h="4340225">
                <a:moveTo>
                  <a:pt x="31770" y="0"/>
                </a:moveTo>
                <a:lnTo>
                  <a:pt x="5673705" y="0"/>
                </a:lnTo>
                <a:cubicBezTo>
                  <a:pt x="5691251" y="0"/>
                  <a:pt x="5705475" y="14224"/>
                  <a:pt x="5705475" y="31770"/>
                </a:cubicBezTo>
                <a:lnTo>
                  <a:pt x="5705475" y="4308455"/>
                </a:lnTo>
                <a:cubicBezTo>
                  <a:pt x="5705475" y="4326001"/>
                  <a:pt x="5691251" y="4340225"/>
                  <a:pt x="5673705" y="4340225"/>
                </a:cubicBezTo>
                <a:lnTo>
                  <a:pt x="31770" y="4340225"/>
                </a:lnTo>
                <a:cubicBezTo>
                  <a:pt x="14224" y="4340225"/>
                  <a:pt x="0" y="4326001"/>
                  <a:pt x="0" y="4308455"/>
                </a:cubicBezTo>
                <a:lnTo>
                  <a:pt x="0" y="31770"/>
                </a:lnTo>
                <a:cubicBezTo>
                  <a:pt x="0" y="14236"/>
                  <a:pt x="14236" y="0"/>
                  <a:pt x="31770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6292850" y="1117598"/>
            <a:ext cx="5524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Entropy Analysis Tools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08725" y="1435098"/>
            <a:ext cx="5429250" cy="571500"/>
          </a:xfrm>
          <a:custGeom>
            <a:avLst/>
            <a:gdLst/>
            <a:ahLst/>
            <a:cxnLst/>
            <a:rect l="l" t="t" r="r" b="b"/>
            <a:pathLst>
              <a:path w="5429250" h="571500">
                <a:moveTo>
                  <a:pt x="0" y="0"/>
                </a:moveTo>
                <a:lnTo>
                  <a:pt x="5397497" y="0"/>
                </a:lnTo>
                <a:cubicBezTo>
                  <a:pt x="5415034" y="0"/>
                  <a:pt x="5429250" y="14216"/>
                  <a:pt x="5429250" y="31753"/>
                </a:cubicBezTo>
                <a:lnTo>
                  <a:pt x="5429250" y="539747"/>
                </a:lnTo>
                <a:cubicBezTo>
                  <a:pt x="5429250" y="557284"/>
                  <a:pt x="5415034" y="571500"/>
                  <a:pt x="5397497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6308725" y="143509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33" name="Text 31"/>
          <p:cNvSpPr/>
          <p:nvPr/>
        </p:nvSpPr>
        <p:spPr>
          <a:xfrm>
            <a:off x="6419850" y="1530348"/>
            <a:ext cx="1158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Detect It Easy (DIE)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1495088" y="1562098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76771" y="-4688"/>
                </a:moveTo>
                <a:cubicBezTo>
                  <a:pt x="75754" y="-6672"/>
                  <a:pt x="73695" y="-7937"/>
                  <a:pt x="71462" y="-7937"/>
                </a:cubicBezTo>
                <a:cubicBezTo>
                  <a:pt x="69230" y="-7937"/>
                  <a:pt x="67171" y="-6672"/>
                  <a:pt x="66154" y="-4688"/>
                </a:cubicBezTo>
                <a:lnTo>
                  <a:pt x="47898" y="31080"/>
                </a:lnTo>
                <a:lnTo>
                  <a:pt x="8235" y="37381"/>
                </a:lnTo>
                <a:cubicBezTo>
                  <a:pt x="6028" y="37728"/>
                  <a:pt x="4192" y="39291"/>
                  <a:pt x="3497" y="41424"/>
                </a:cubicBezTo>
                <a:cubicBezTo>
                  <a:pt x="2803" y="43557"/>
                  <a:pt x="3373" y="45889"/>
                  <a:pt x="4936" y="47476"/>
                </a:cubicBezTo>
                <a:lnTo>
                  <a:pt x="33313" y="75878"/>
                </a:lnTo>
                <a:lnTo>
                  <a:pt x="27062" y="115540"/>
                </a:lnTo>
                <a:cubicBezTo>
                  <a:pt x="26715" y="117748"/>
                  <a:pt x="27632" y="119980"/>
                  <a:pt x="29443" y="121295"/>
                </a:cubicBezTo>
                <a:cubicBezTo>
                  <a:pt x="31254" y="122610"/>
                  <a:pt x="33635" y="122808"/>
                  <a:pt x="35644" y="121791"/>
                </a:cubicBezTo>
                <a:lnTo>
                  <a:pt x="71462" y="103584"/>
                </a:lnTo>
                <a:lnTo>
                  <a:pt x="107255" y="121791"/>
                </a:lnTo>
                <a:cubicBezTo>
                  <a:pt x="109240" y="122808"/>
                  <a:pt x="111646" y="122610"/>
                  <a:pt x="113457" y="121295"/>
                </a:cubicBezTo>
                <a:cubicBezTo>
                  <a:pt x="115267" y="119980"/>
                  <a:pt x="116185" y="117773"/>
                  <a:pt x="115838" y="115540"/>
                </a:cubicBezTo>
                <a:lnTo>
                  <a:pt x="109562" y="75878"/>
                </a:lnTo>
                <a:lnTo>
                  <a:pt x="137939" y="47476"/>
                </a:lnTo>
                <a:cubicBezTo>
                  <a:pt x="139526" y="45889"/>
                  <a:pt x="140072" y="43557"/>
                  <a:pt x="139378" y="41424"/>
                </a:cubicBezTo>
                <a:cubicBezTo>
                  <a:pt x="138683" y="39291"/>
                  <a:pt x="136872" y="37728"/>
                  <a:pt x="134640" y="37381"/>
                </a:cubicBezTo>
                <a:lnTo>
                  <a:pt x="95002" y="31080"/>
                </a:lnTo>
                <a:lnTo>
                  <a:pt x="76771" y="-4688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35" name="Text 33"/>
          <p:cNvSpPr/>
          <p:nvPr/>
        </p:nvSpPr>
        <p:spPr>
          <a:xfrm>
            <a:off x="6419850" y="1752598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Visual entropy graphs and packer signature detection.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08725" y="2070098"/>
            <a:ext cx="5429250" cy="571500"/>
          </a:xfrm>
          <a:custGeom>
            <a:avLst/>
            <a:gdLst/>
            <a:ahLst/>
            <a:cxnLst/>
            <a:rect l="l" t="t" r="r" b="b"/>
            <a:pathLst>
              <a:path w="5429250" h="571500">
                <a:moveTo>
                  <a:pt x="0" y="0"/>
                </a:moveTo>
                <a:lnTo>
                  <a:pt x="5397497" y="0"/>
                </a:lnTo>
                <a:cubicBezTo>
                  <a:pt x="5415034" y="0"/>
                  <a:pt x="5429250" y="14216"/>
                  <a:pt x="5429250" y="31753"/>
                </a:cubicBezTo>
                <a:lnTo>
                  <a:pt x="5429250" y="539747"/>
                </a:lnTo>
                <a:cubicBezTo>
                  <a:pt x="5429250" y="557284"/>
                  <a:pt x="5415034" y="571500"/>
                  <a:pt x="5397497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6308725" y="207009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38" name="Text 36"/>
          <p:cNvSpPr/>
          <p:nvPr/>
        </p:nvSpPr>
        <p:spPr>
          <a:xfrm>
            <a:off x="6419850" y="2165348"/>
            <a:ext cx="5794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PEStudio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11495088" y="2197098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76771" y="-4688"/>
                </a:moveTo>
                <a:cubicBezTo>
                  <a:pt x="75754" y="-6672"/>
                  <a:pt x="73695" y="-7937"/>
                  <a:pt x="71462" y="-7937"/>
                </a:cubicBezTo>
                <a:cubicBezTo>
                  <a:pt x="69230" y="-7937"/>
                  <a:pt x="67171" y="-6672"/>
                  <a:pt x="66154" y="-4688"/>
                </a:cubicBezTo>
                <a:lnTo>
                  <a:pt x="47898" y="31080"/>
                </a:lnTo>
                <a:lnTo>
                  <a:pt x="8235" y="37381"/>
                </a:lnTo>
                <a:cubicBezTo>
                  <a:pt x="6028" y="37728"/>
                  <a:pt x="4192" y="39291"/>
                  <a:pt x="3497" y="41424"/>
                </a:cubicBezTo>
                <a:cubicBezTo>
                  <a:pt x="2803" y="43557"/>
                  <a:pt x="3373" y="45889"/>
                  <a:pt x="4936" y="47476"/>
                </a:cubicBezTo>
                <a:lnTo>
                  <a:pt x="33313" y="75878"/>
                </a:lnTo>
                <a:lnTo>
                  <a:pt x="27062" y="115540"/>
                </a:lnTo>
                <a:cubicBezTo>
                  <a:pt x="26715" y="117748"/>
                  <a:pt x="27632" y="119980"/>
                  <a:pt x="29443" y="121295"/>
                </a:cubicBezTo>
                <a:cubicBezTo>
                  <a:pt x="31254" y="122610"/>
                  <a:pt x="33635" y="122808"/>
                  <a:pt x="35644" y="121791"/>
                </a:cubicBezTo>
                <a:lnTo>
                  <a:pt x="71462" y="103584"/>
                </a:lnTo>
                <a:lnTo>
                  <a:pt x="107255" y="121791"/>
                </a:lnTo>
                <a:cubicBezTo>
                  <a:pt x="109240" y="122808"/>
                  <a:pt x="111646" y="122610"/>
                  <a:pt x="113457" y="121295"/>
                </a:cubicBezTo>
                <a:cubicBezTo>
                  <a:pt x="115267" y="119980"/>
                  <a:pt x="116185" y="117773"/>
                  <a:pt x="115838" y="115540"/>
                </a:cubicBezTo>
                <a:lnTo>
                  <a:pt x="109562" y="75878"/>
                </a:lnTo>
                <a:lnTo>
                  <a:pt x="137939" y="47476"/>
                </a:lnTo>
                <a:cubicBezTo>
                  <a:pt x="139526" y="45889"/>
                  <a:pt x="140072" y="43557"/>
                  <a:pt x="139378" y="41424"/>
                </a:cubicBezTo>
                <a:cubicBezTo>
                  <a:pt x="138683" y="39291"/>
                  <a:pt x="136872" y="37728"/>
                  <a:pt x="134640" y="37381"/>
                </a:cubicBezTo>
                <a:lnTo>
                  <a:pt x="95002" y="31080"/>
                </a:lnTo>
                <a:lnTo>
                  <a:pt x="76771" y="-4688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0" name="Text 38"/>
          <p:cNvSpPr/>
          <p:nvPr/>
        </p:nvSpPr>
        <p:spPr>
          <a:xfrm>
            <a:off x="6419850" y="2387598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Calculates section entropy and flags anomalies automatically.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308725" y="2705098"/>
            <a:ext cx="5429250" cy="571500"/>
          </a:xfrm>
          <a:custGeom>
            <a:avLst/>
            <a:gdLst/>
            <a:ahLst/>
            <a:cxnLst/>
            <a:rect l="l" t="t" r="r" b="b"/>
            <a:pathLst>
              <a:path w="5429250" h="571500">
                <a:moveTo>
                  <a:pt x="0" y="0"/>
                </a:moveTo>
                <a:lnTo>
                  <a:pt x="5397497" y="0"/>
                </a:lnTo>
                <a:cubicBezTo>
                  <a:pt x="5415034" y="0"/>
                  <a:pt x="5429250" y="14216"/>
                  <a:pt x="5429250" y="31753"/>
                </a:cubicBezTo>
                <a:lnTo>
                  <a:pt x="5429250" y="539747"/>
                </a:lnTo>
                <a:cubicBezTo>
                  <a:pt x="5429250" y="557284"/>
                  <a:pt x="5415034" y="571500"/>
                  <a:pt x="5397497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6308725" y="270509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43" name="Text 41"/>
          <p:cNvSpPr/>
          <p:nvPr/>
        </p:nvSpPr>
        <p:spPr>
          <a:xfrm>
            <a:off x="6419850" y="2800348"/>
            <a:ext cx="515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PE-bear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11495088" y="2832098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76771" y="-4688"/>
                </a:moveTo>
                <a:cubicBezTo>
                  <a:pt x="75754" y="-6672"/>
                  <a:pt x="73695" y="-7937"/>
                  <a:pt x="71462" y="-7937"/>
                </a:cubicBezTo>
                <a:cubicBezTo>
                  <a:pt x="69230" y="-7937"/>
                  <a:pt x="67171" y="-6672"/>
                  <a:pt x="66154" y="-4688"/>
                </a:cubicBezTo>
                <a:lnTo>
                  <a:pt x="47898" y="31080"/>
                </a:lnTo>
                <a:lnTo>
                  <a:pt x="8235" y="37381"/>
                </a:lnTo>
                <a:cubicBezTo>
                  <a:pt x="6028" y="37728"/>
                  <a:pt x="4192" y="39291"/>
                  <a:pt x="3497" y="41424"/>
                </a:cubicBezTo>
                <a:cubicBezTo>
                  <a:pt x="2803" y="43557"/>
                  <a:pt x="3373" y="45889"/>
                  <a:pt x="4936" y="47476"/>
                </a:cubicBezTo>
                <a:lnTo>
                  <a:pt x="33313" y="75878"/>
                </a:lnTo>
                <a:lnTo>
                  <a:pt x="27062" y="115540"/>
                </a:lnTo>
                <a:cubicBezTo>
                  <a:pt x="26715" y="117748"/>
                  <a:pt x="27632" y="119980"/>
                  <a:pt x="29443" y="121295"/>
                </a:cubicBezTo>
                <a:cubicBezTo>
                  <a:pt x="31254" y="122610"/>
                  <a:pt x="33635" y="122808"/>
                  <a:pt x="35644" y="121791"/>
                </a:cubicBezTo>
                <a:lnTo>
                  <a:pt x="71462" y="103584"/>
                </a:lnTo>
                <a:lnTo>
                  <a:pt x="107255" y="121791"/>
                </a:lnTo>
                <a:cubicBezTo>
                  <a:pt x="109240" y="122808"/>
                  <a:pt x="111646" y="122610"/>
                  <a:pt x="113457" y="121295"/>
                </a:cubicBezTo>
                <a:cubicBezTo>
                  <a:pt x="115267" y="119980"/>
                  <a:pt x="116185" y="117773"/>
                  <a:pt x="115838" y="115540"/>
                </a:cubicBezTo>
                <a:lnTo>
                  <a:pt x="109562" y="75878"/>
                </a:lnTo>
                <a:lnTo>
                  <a:pt x="137939" y="47476"/>
                </a:lnTo>
                <a:cubicBezTo>
                  <a:pt x="139526" y="45889"/>
                  <a:pt x="140072" y="43557"/>
                  <a:pt x="139378" y="41424"/>
                </a:cubicBezTo>
                <a:cubicBezTo>
                  <a:pt x="138683" y="39291"/>
                  <a:pt x="136872" y="37728"/>
                  <a:pt x="134640" y="37381"/>
                </a:cubicBezTo>
                <a:lnTo>
                  <a:pt x="95002" y="31080"/>
                </a:lnTo>
                <a:lnTo>
                  <a:pt x="76771" y="-4688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5" name="Text 43"/>
          <p:cNvSpPr/>
          <p:nvPr/>
        </p:nvSpPr>
        <p:spPr>
          <a:xfrm>
            <a:off x="6419850" y="3022598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Comprehensive PE analysis with entropy visualization and section details.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308725" y="3340098"/>
            <a:ext cx="5429250" cy="571500"/>
          </a:xfrm>
          <a:custGeom>
            <a:avLst/>
            <a:gdLst/>
            <a:ahLst/>
            <a:cxnLst/>
            <a:rect l="l" t="t" r="r" b="b"/>
            <a:pathLst>
              <a:path w="5429250" h="571500">
                <a:moveTo>
                  <a:pt x="0" y="0"/>
                </a:moveTo>
                <a:lnTo>
                  <a:pt x="5397497" y="0"/>
                </a:lnTo>
                <a:cubicBezTo>
                  <a:pt x="5415034" y="0"/>
                  <a:pt x="5429250" y="14216"/>
                  <a:pt x="5429250" y="31753"/>
                </a:cubicBezTo>
                <a:lnTo>
                  <a:pt x="5429250" y="539747"/>
                </a:lnTo>
                <a:cubicBezTo>
                  <a:pt x="5429250" y="557284"/>
                  <a:pt x="5415034" y="571500"/>
                  <a:pt x="5397497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6308725" y="334009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8" name="Text 46"/>
          <p:cNvSpPr/>
          <p:nvPr/>
        </p:nvSpPr>
        <p:spPr>
          <a:xfrm>
            <a:off x="6419850" y="3435348"/>
            <a:ext cx="539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Bintropy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1495088" y="3467098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76771" y="-4688"/>
                </a:moveTo>
                <a:cubicBezTo>
                  <a:pt x="75754" y="-6672"/>
                  <a:pt x="73695" y="-7937"/>
                  <a:pt x="71462" y="-7937"/>
                </a:cubicBezTo>
                <a:cubicBezTo>
                  <a:pt x="69230" y="-7937"/>
                  <a:pt x="67171" y="-6672"/>
                  <a:pt x="66154" y="-4688"/>
                </a:cubicBezTo>
                <a:lnTo>
                  <a:pt x="47898" y="31080"/>
                </a:lnTo>
                <a:lnTo>
                  <a:pt x="8235" y="37381"/>
                </a:lnTo>
                <a:cubicBezTo>
                  <a:pt x="6028" y="37728"/>
                  <a:pt x="4192" y="39291"/>
                  <a:pt x="3497" y="41424"/>
                </a:cubicBezTo>
                <a:cubicBezTo>
                  <a:pt x="2803" y="43557"/>
                  <a:pt x="3373" y="45889"/>
                  <a:pt x="4936" y="47476"/>
                </a:cubicBezTo>
                <a:lnTo>
                  <a:pt x="33313" y="75878"/>
                </a:lnTo>
                <a:lnTo>
                  <a:pt x="27062" y="115540"/>
                </a:lnTo>
                <a:cubicBezTo>
                  <a:pt x="26715" y="117748"/>
                  <a:pt x="27632" y="119980"/>
                  <a:pt x="29443" y="121295"/>
                </a:cubicBezTo>
                <a:cubicBezTo>
                  <a:pt x="31254" y="122610"/>
                  <a:pt x="33635" y="122808"/>
                  <a:pt x="35644" y="121791"/>
                </a:cubicBezTo>
                <a:lnTo>
                  <a:pt x="71462" y="103584"/>
                </a:lnTo>
                <a:lnTo>
                  <a:pt x="107255" y="121791"/>
                </a:lnTo>
                <a:cubicBezTo>
                  <a:pt x="109240" y="122808"/>
                  <a:pt x="111646" y="122610"/>
                  <a:pt x="113457" y="121295"/>
                </a:cubicBezTo>
                <a:cubicBezTo>
                  <a:pt x="115267" y="119980"/>
                  <a:pt x="116185" y="117773"/>
                  <a:pt x="115838" y="115540"/>
                </a:cubicBezTo>
                <a:lnTo>
                  <a:pt x="109562" y="75878"/>
                </a:lnTo>
                <a:lnTo>
                  <a:pt x="137939" y="47476"/>
                </a:lnTo>
                <a:cubicBezTo>
                  <a:pt x="139526" y="45889"/>
                  <a:pt x="140072" y="43557"/>
                  <a:pt x="139378" y="41424"/>
                </a:cubicBezTo>
                <a:cubicBezTo>
                  <a:pt x="138683" y="39291"/>
                  <a:pt x="136872" y="37728"/>
                  <a:pt x="134640" y="37381"/>
                </a:cubicBezTo>
                <a:lnTo>
                  <a:pt x="95002" y="31080"/>
                </a:lnTo>
                <a:lnTo>
                  <a:pt x="76771" y="-4688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50" name="Text 48"/>
          <p:cNvSpPr/>
          <p:nvPr/>
        </p:nvSpPr>
        <p:spPr>
          <a:xfrm>
            <a:off x="6419850" y="3657598"/>
            <a:ext cx="5278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Python library for entropy analysis and packed byte detection.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296025" y="4010023"/>
            <a:ext cx="5443538" cy="1181100"/>
          </a:xfrm>
          <a:custGeom>
            <a:avLst/>
            <a:gdLst/>
            <a:ahLst/>
            <a:cxnLst/>
            <a:rect l="l" t="t" r="r" b="b"/>
            <a:pathLst>
              <a:path w="5443538" h="1181100">
                <a:moveTo>
                  <a:pt x="31748" y="0"/>
                </a:moveTo>
                <a:lnTo>
                  <a:pt x="5411790" y="0"/>
                </a:lnTo>
                <a:cubicBezTo>
                  <a:pt x="5429323" y="0"/>
                  <a:pt x="5443538" y="14214"/>
                  <a:pt x="5443538" y="31748"/>
                </a:cubicBezTo>
                <a:lnTo>
                  <a:pt x="5443538" y="1149352"/>
                </a:lnTo>
                <a:cubicBezTo>
                  <a:pt x="5443538" y="1166886"/>
                  <a:pt x="5429323" y="1181100"/>
                  <a:pt x="5411790" y="1181100"/>
                </a:cubicBezTo>
                <a:lnTo>
                  <a:pt x="31748" y="1181100"/>
                </a:lnTo>
                <a:cubicBezTo>
                  <a:pt x="14214" y="1181100"/>
                  <a:pt x="0" y="1166886"/>
                  <a:pt x="0" y="1149352"/>
                </a:cubicBezTo>
                <a:lnTo>
                  <a:pt x="0" y="31748"/>
                </a:lnTo>
                <a:cubicBezTo>
                  <a:pt x="0" y="14226"/>
                  <a:pt x="14226" y="0"/>
                  <a:pt x="31748" y="0"/>
                </a:cubicBezTo>
                <a:close/>
              </a:path>
            </a:pathLst>
          </a:custGeom>
          <a:solidFill>
            <a:srgbClr val="334155">
              <a:alpha val="40000"/>
            </a:srgbClr>
          </a:solidFill>
          <a:ln w="10160">
            <a:solidFill>
              <a:srgbClr val="334155"/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6394450" y="4108455"/>
            <a:ext cx="5310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Additional Heuristics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394450" y="4362455"/>
            <a:ext cx="5302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Import Table:</a:t>
            </a:r>
            <a:r>
              <a:rPr lang="en-US" sz="87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Only LoadLibrary/GetProcAddress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394450" y="4552955"/>
            <a:ext cx="5302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Section Names:</a:t>
            </a:r>
            <a:r>
              <a:rPr lang="en-US" sz="87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Non-standard (.upx, .vmp0)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394450" y="4743455"/>
            <a:ext cx="5302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Entry Point:</a:t>
            </a:r>
            <a:r>
              <a:rPr lang="en-US" sz="87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Outside .text section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394450" y="4933955"/>
            <a:ext cx="5302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Timestamp:</a:t>
            </a:r>
            <a:r>
              <a:rPr lang="en-US" sz="87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Invalid or suspicious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320675" y="5426077"/>
            <a:ext cx="11547475" cy="1387475"/>
          </a:xfrm>
          <a:custGeom>
            <a:avLst/>
            <a:gdLst/>
            <a:ahLst/>
            <a:cxnLst/>
            <a:rect l="l" t="t" r="r" b="b"/>
            <a:pathLst>
              <a:path w="11547475" h="1387475">
                <a:moveTo>
                  <a:pt x="31745" y="0"/>
                </a:moveTo>
                <a:lnTo>
                  <a:pt x="11515730" y="0"/>
                </a:lnTo>
                <a:cubicBezTo>
                  <a:pt x="11533262" y="0"/>
                  <a:pt x="11547475" y="14213"/>
                  <a:pt x="11547475" y="31745"/>
                </a:cubicBezTo>
                <a:lnTo>
                  <a:pt x="11547475" y="1355730"/>
                </a:lnTo>
                <a:cubicBezTo>
                  <a:pt x="11547475" y="1373262"/>
                  <a:pt x="11533262" y="1387475"/>
                  <a:pt x="11515730" y="1387475"/>
                </a:cubicBezTo>
                <a:lnTo>
                  <a:pt x="31745" y="1387475"/>
                </a:lnTo>
                <a:cubicBezTo>
                  <a:pt x="14213" y="1387475"/>
                  <a:pt x="0" y="1373262"/>
                  <a:pt x="0" y="1355730"/>
                </a:cubicBezTo>
                <a:lnTo>
                  <a:pt x="0" y="31745"/>
                </a:lnTo>
                <a:cubicBezTo>
                  <a:pt x="0" y="14225"/>
                  <a:pt x="14225" y="0"/>
                  <a:pt x="31745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58" name="Text 56"/>
          <p:cNvSpPr/>
          <p:nvPr/>
        </p:nvSpPr>
        <p:spPr>
          <a:xfrm>
            <a:off x="450850" y="5556250"/>
            <a:ext cx="11358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Typical Section Entropy Ranges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454025" y="5876925"/>
            <a:ext cx="2744787" cy="800100"/>
          </a:xfrm>
          <a:custGeom>
            <a:avLst/>
            <a:gdLst/>
            <a:ahLst/>
            <a:cxnLst/>
            <a:rect l="l" t="t" r="r" b="b"/>
            <a:pathLst>
              <a:path w="2744787" h="800100">
                <a:moveTo>
                  <a:pt x="31748" y="0"/>
                </a:moveTo>
                <a:lnTo>
                  <a:pt x="2713040" y="0"/>
                </a:lnTo>
                <a:cubicBezTo>
                  <a:pt x="2730573" y="0"/>
                  <a:pt x="2744787" y="14214"/>
                  <a:pt x="2744787" y="31748"/>
                </a:cubicBezTo>
                <a:lnTo>
                  <a:pt x="2744787" y="768352"/>
                </a:lnTo>
                <a:cubicBezTo>
                  <a:pt x="2744787" y="785886"/>
                  <a:pt x="2730573" y="800100"/>
                  <a:pt x="2713040" y="800100"/>
                </a:cubicBezTo>
                <a:lnTo>
                  <a:pt x="31748" y="800100"/>
                </a:lnTo>
                <a:cubicBezTo>
                  <a:pt x="14214" y="800100"/>
                  <a:pt x="0" y="785886"/>
                  <a:pt x="0" y="768352"/>
                </a:cubicBezTo>
                <a:lnTo>
                  <a:pt x="0" y="31748"/>
                </a:lnTo>
                <a:cubicBezTo>
                  <a:pt x="0" y="14226"/>
                  <a:pt x="14226" y="0"/>
                  <a:pt x="31748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60" name="Text 58"/>
          <p:cNvSpPr/>
          <p:nvPr/>
        </p:nvSpPr>
        <p:spPr>
          <a:xfrm>
            <a:off x="524669" y="5975348"/>
            <a:ext cx="2603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.text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504825" y="6165848"/>
            <a:ext cx="26431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4-6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528637" y="6451505"/>
            <a:ext cx="2595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Compiled code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3300412" y="5876925"/>
            <a:ext cx="2744787" cy="800100"/>
          </a:xfrm>
          <a:custGeom>
            <a:avLst/>
            <a:gdLst/>
            <a:ahLst/>
            <a:cxnLst/>
            <a:rect l="l" t="t" r="r" b="b"/>
            <a:pathLst>
              <a:path w="2744787" h="800100">
                <a:moveTo>
                  <a:pt x="31748" y="0"/>
                </a:moveTo>
                <a:lnTo>
                  <a:pt x="2713040" y="0"/>
                </a:lnTo>
                <a:cubicBezTo>
                  <a:pt x="2730573" y="0"/>
                  <a:pt x="2744787" y="14214"/>
                  <a:pt x="2744787" y="31748"/>
                </a:cubicBezTo>
                <a:lnTo>
                  <a:pt x="2744787" y="768352"/>
                </a:lnTo>
                <a:cubicBezTo>
                  <a:pt x="2744787" y="785886"/>
                  <a:pt x="2730573" y="800100"/>
                  <a:pt x="2713040" y="800100"/>
                </a:cubicBezTo>
                <a:lnTo>
                  <a:pt x="31748" y="800100"/>
                </a:lnTo>
                <a:cubicBezTo>
                  <a:pt x="14214" y="800100"/>
                  <a:pt x="0" y="785886"/>
                  <a:pt x="0" y="768352"/>
                </a:cubicBezTo>
                <a:lnTo>
                  <a:pt x="0" y="31748"/>
                </a:lnTo>
                <a:cubicBezTo>
                  <a:pt x="0" y="14226"/>
                  <a:pt x="14226" y="0"/>
                  <a:pt x="31748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64" name="Text 62"/>
          <p:cNvSpPr/>
          <p:nvPr/>
        </p:nvSpPr>
        <p:spPr>
          <a:xfrm>
            <a:off x="3371056" y="5975348"/>
            <a:ext cx="2603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.data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3351213" y="6165848"/>
            <a:ext cx="26431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3-5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3375025" y="6451505"/>
            <a:ext cx="2595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Variables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6146800" y="5876925"/>
            <a:ext cx="2744787" cy="800100"/>
          </a:xfrm>
          <a:custGeom>
            <a:avLst/>
            <a:gdLst/>
            <a:ahLst/>
            <a:cxnLst/>
            <a:rect l="l" t="t" r="r" b="b"/>
            <a:pathLst>
              <a:path w="2744787" h="800100">
                <a:moveTo>
                  <a:pt x="31748" y="0"/>
                </a:moveTo>
                <a:lnTo>
                  <a:pt x="2713040" y="0"/>
                </a:lnTo>
                <a:cubicBezTo>
                  <a:pt x="2730573" y="0"/>
                  <a:pt x="2744787" y="14214"/>
                  <a:pt x="2744787" y="31748"/>
                </a:cubicBezTo>
                <a:lnTo>
                  <a:pt x="2744787" y="768352"/>
                </a:lnTo>
                <a:cubicBezTo>
                  <a:pt x="2744787" y="785886"/>
                  <a:pt x="2730573" y="800100"/>
                  <a:pt x="2713040" y="800100"/>
                </a:cubicBezTo>
                <a:lnTo>
                  <a:pt x="31748" y="800100"/>
                </a:lnTo>
                <a:cubicBezTo>
                  <a:pt x="14214" y="800100"/>
                  <a:pt x="0" y="785886"/>
                  <a:pt x="0" y="768352"/>
                </a:cubicBezTo>
                <a:lnTo>
                  <a:pt x="0" y="31748"/>
                </a:lnTo>
                <a:cubicBezTo>
                  <a:pt x="0" y="14226"/>
                  <a:pt x="14226" y="0"/>
                  <a:pt x="31748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68" name="Text 66"/>
          <p:cNvSpPr/>
          <p:nvPr/>
        </p:nvSpPr>
        <p:spPr>
          <a:xfrm>
            <a:off x="6217444" y="5975348"/>
            <a:ext cx="2603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.rsrc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6197600" y="6165848"/>
            <a:ext cx="26431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4-7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6221412" y="6451505"/>
            <a:ext cx="2595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Resources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993187" y="5876925"/>
            <a:ext cx="2744787" cy="800100"/>
          </a:xfrm>
          <a:custGeom>
            <a:avLst/>
            <a:gdLst/>
            <a:ahLst/>
            <a:cxnLst/>
            <a:rect l="l" t="t" r="r" b="b"/>
            <a:pathLst>
              <a:path w="2744787" h="800100">
                <a:moveTo>
                  <a:pt x="31748" y="0"/>
                </a:moveTo>
                <a:lnTo>
                  <a:pt x="2713040" y="0"/>
                </a:lnTo>
                <a:cubicBezTo>
                  <a:pt x="2730573" y="0"/>
                  <a:pt x="2744787" y="14214"/>
                  <a:pt x="2744787" y="31748"/>
                </a:cubicBezTo>
                <a:lnTo>
                  <a:pt x="2744787" y="768352"/>
                </a:lnTo>
                <a:cubicBezTo>
                  <a:pt x="2744787" y="785886"/>
                  <a:pt x="2730573" y="800100"/>
                  <a:pt x="2713040" y="800100"/>
                </a:cubicBezTo>
                <a:lnTo>
                  <a:pt x="31748" y="800100"/>
                </a:lnTo>
                <a:cubicBezTo>
                  <a:pt x="14214" y="800100"/>
                  <a:pt x="0" y="785886"/>
                  <a:pt x="0" y="768352"/>
                </a:cubicBezTo>
                <a:lnTo>
                  <a:pt x="0" y="31748"/>
                </a:lnTo>
                <a:cubicBezTo>
                  <a:pt x="0" y="14226"/>
                  <a:pt x="14226" y="0"/>
                  <a:pt x="31748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72" name="Text 70"/>
          <p:cNvSpPr/>
          <p:nvPr/>
        </p:nvSpPr>
        <p:spPr>
          <a:xfrm>
            <a:off x="9063831" y="5975348"/>
            <a:ext cx="2603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Packed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9043988" y="6165848"/>
            <a:ext cx="26431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7-8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9067800" y="6451505"/>
            <a:ext cx="2595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7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Suspicious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5406" y="335406"/>
            <a:ext cx="11672121" cy="3354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77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Analysis Tools &amp; Best Practices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5406" y="737893"/>
            <a:ext cx="11588270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Professional toolkit and systematic workflow for PE analysis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8760" y="1076653"/>
            <a:ext cx="3763253" cy="2262312"/>
          </a:xfrm>
          <a:custGeom>
            <a:avLst/>
            <a:gdLst/>
            <a:ahLst/>
            <a:cxnLst/>
            <a:rect l="l" t="t" r="r" b="b"/>
            <a:pathLst>
              <a:path w="3763253" h="2262312">
                <a:moveTo>
                  <a:pt x="33550" y="0"/>
                </a:moveTo>
                <a:lnTo>
                  <a:pt x="3729703" y="0"/>
                </a:lnTo>
                <a:cubicBezTo>
                  <a:pt x="3748232" y="0"/>
                  <a:pt x="3763253" y="15021"/>
                  <a:pt x="3763253" y="33550"/>
                </a:cubicBezTo>
                <a:lnTo>
                  <a:pt x="3763253" y="2228762"/>
                </a:lnTo>
                <a:cubicBezTo>
                  <a:pt x="3763253" y="2247291"/>
                  <a:pt x="3748232" y="2262312"/>
                  <a:pt x="3729703" y="2262312"/>
                </a:cubicBezTo>
                <a:lnTo>
                  <a:pt x="33550" y="2262312"/>
                </a:lnTo>
                <a:cubicBezTo>
                  <a:pt x="15021" y="2262312"/>
                  <a:pt x="0" y="2247291"/>
                  <a:pt x="0" y="2228762"/>
                </a:cubicBezTo>
                <a:lnTo>
                  <a:pt x="0" y="33550"/>
                </a:lnTo>
                <a:cubicBezTo>
                  <a:pt x="0" y="15033"/>
                  <a:pt x="15033" y="0"/>
                  <a:pt x="33550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97239" y="1256093"/>
            <a:ext cx="150933" cy="150933"/>
          </a:xfrm>
          <a:custGeom>
            <a:avLst/>
            <a:gdLst/>
            <a:ahLst/>
            <a:cxnLst/>
            <a:rect l="l" t="t" r="r" b="b"/>
            <a:pathLst>
              <a:path w="150933" h="150933">
                <a:moveTo>
                  <a:pt x="37733" y="9433"/>
                </a:moveTo>
                <a:lnTo>
                  <a:pt x="47166" y="9433"/>
                </a:lnTo>
                <a:cubicBezTo>
                  <a:pt x="52384" y="9433"/>
                  <a:pt x="56600" y="13649"/>
                  <a:pt x="56600" y="18867"/>
                </a:cubicBezTo>
                <a:lnTo>
                  <a:pt x="56600" y="28300"/>
                </a:lnTo>
                <a:lnTo>
                  <a:pt x="28300" y="28300"/>
                </a:lnTo>
                <a:lnTo>
                  <a:pt x="28300" y="18867"/>
                </a:lnTo>
                <a:cubicBezTo>
                  <a:pt x="28300" y="13649"/>
                  <a:pt x="32515" y="9433"/>
                  <a:pt x="37733" y="9433"/>
                </a:cubicBezTo>
                <a:close/>
                <a:moveTo>
                  <a:pt x="56600" y="37733"/>
                </a:moveTo>
                <a:lnTo>
                  <a:pt x="56600" y="132066"/>
                </a:lnTo>
                <a:cubicBezTo>
                  <a:pt x="56600" y="137284"/>
                  <a:pt x="52384" y="141499"/>
                  <a:pt x="47166" y="141499"/>
                </a:cubicBezTo>
                <a:lnTo>
                  <a:pt x="9433" y="141499"/>
                </a:lnTo>
                <a:cubicBezTo>
                  <a:pt x="4216" y="141499"/>
                  <a:pt x="0" y="137284"/>
                  <a:pt x="0" y="132066"/>
                </a:cubicBezTo>
                <a:lnTo>
                  <a:pt x="0" y="114644"/>
                </a:lnTo>
                <a:cubicBezTo>
                  <a:pt x="0" y="104444"/>
                  <a:pt x="2771" y="94421"/>
                  <a:pt x="8018" y="85666"/>
                </a:cubicBezTo>
                <a:cubicBezTo>
                  <a:pt x="12057" y="78945"/>
                  <a:pt x="14651" y="71457"/>
                  <a:pt x="15624" y="63675"/>
                </a:cubicBezTo>
                <a:lnTo>
                  <a:pt x="17835" y="45987"/>
                </a:lnTo>
                <a:cubicBezTo>
                  <a:pt x="18424" y="41271"/>
                  <a:pt x="22434" y="37733"/>
                  <a:pt x="27209" y="37733"/>
                </a:cubicBezTo>
                <a:lnTo>
                  <a:pt x="56629" y="37733"/>
                </a:lnTo>
                <a:close/>
                <a:moveTo>
                  <a:pt x="123753" y="37733"/>
                </a:moveTo>
                <a:cubicBezTo>
                  <a:pt x="128499" y="37733"/>
                  <a:pt x="132538" y="41271"/>
                  <a:pt x="133127" y="45987"/>
                </a:cubicBezTo>
                <a:lnTo>
                  <a:pt x="135309" y="63675"/>
                </a:lnTo>
                <a:cubicBezTo>
                  <a:pt x="136282" y="71457"/>
                  <a:pt x="138876" y="78945"/>
                  <a:pt x="142914" y="85666"/>
                </a:cubicBezTo>
                <a:cubicBezTo>
                  <a:pt x="148162" y="94421"/>
                  <a:pt x="150933" y="104444"/>
                  <a:pt x="150933" y="114644"/>
                </a:cubicBezTo>
                <a:lnTo>
                  <a:pt x="150933" y="132066"/>
                </a:lnTo>
                <a:cubicBezTo>
                  <a:pt x="150933" y="137284"/>
                  <a:pt x="146717" y="141499"/>
                  <a:pt x="141499" y="141499"/>
                </a:cubicBezTo>
                <a:lnTo>
                  <a:pt x="103766" y="141499"/>
                </a:lnTo>
                <a:cubicBezTo>
                  <a:pt x="98548" y="141499"/>
                  <a:pt x="94333" y="137284"/>
                  <a:pt x="94333" y="132066"/>
                </a:cubicBezTo>
                <a:lnTo>
                  <a:pt x="94333" y="37733"/>
                </a:lnTo>
                <a:lnTo>
                  <a:pt x="123753" y="37733"/>
                </a:lnTo>
                <a:close/>
                <a:moveTo>
                  <a:pt x="94333" y="18867"/>
                </a:moveTo>
                <a:cubicBezTo>
                  <a:pt x="94333" y="13649"/>
                  <a:pt x="98548" y="9433"/>
                  <a:pt x="103766" y="9433"/>
                </a:cubicBezTo>
                <a:lnTo>
                  <a:pt x="113199" y="9433"/>
                </a:lnTo>
                <a:cubicBezTo>
                  <a:pt x="118417" y="9433"/>
                  <a:pt x="122633" y="13649"/>
                  <a:pt x="122633" y="18867"/>
                </a:cubicBezTo>
                <a:lnTo>
                  <a:pt x="122633" y="28300"/>
                </a:lnTo>
                <a:lnTo>
                  <a:pt x="94333" y="28300"/>
                </a:lnTo>
                <a:lnTo>
                  <a:pt x="94333" y="18867"/>
                </a:lnTo>
                <a:close/>
                <a:moveTo>
                  <a:pt x="84900" y="37733"/>
                </a:moveTo>
                <a:lnTo>
                  <a:pt x="84900" y="84900"/>
                </a:lnTo>
                <a:lnTo>
                  <a:pt x="66033" y="84900"/>
                </a:lnTo>
                <a:lnTo>
                  <a:pt x="66033" y="37733"/>
                </a:lnTo>
                <a:lnTo>
                  <a:pt x="84900" y="37733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" name="Text 4"/>
          <p:cNvSpPr/>
          <p:nvPr/>
        </p:nvSpPr>
        <p:spPr>
          <a:xfrm>
            <a:off x="669135" y="1214167"/>
            <a:ext cx="3370828" cy="2347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8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 Viewers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79630" y="1519387"/>
            <a:ext cx="3486543" cy="509817"/>
          </a:xfrm>
          <a:custGeom>
            <a:avLst/>
            <a:gdLst/>
            <a:ahLst/>
            <a:cxnLst/>
            <a:rect l="l" t="t" r="r" b="b"/>
            <a:pathLst>
              <a:path w="3486543" h="509817">
                <a:moveTo>
                  <a:pt x="33541" y="0"/>
                </a:moveTo>
                <a:lnTo>
                  <a:pt x="3453002" y="0"/>
                </a:lnTo>
                <a:cubicBezTo>
                  <a:pt x="3471514" y="0"/>
                  <a:pt x="3486543" y="15029"/>
                  <a:pt x="3486543" y="33541"/>
                </a:cubicBezTo>
                <a:lnTo>
                  <a:pt x="3486543" y="476276"/>
                </a:lnTo>
                <a:cubicBezTo>
                  <a:pt x="3486543" y="494788"/>
                  <a:pt x="3471514" y="509817"/>
                  <a:pt x="3453002" y="509817"/>
                </a:cubicBezTo>
                <a:lnTo>
                  <a:pt x="33541" y="509817"/>
                </a:lnTo>
                <a:cubicBezTo>
                  <a:pt x="15029" y="509817"/>
                  <a:pt x="0" y="494788"/>
                  <a:pt x="0" y="476276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50065" y="1589820"/>
            <a:ext cx="3412754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PE-bear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50065" y="1791064"/>
            <a:ext cx="3404369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Comprehensive PE viewer with hex editor and structure parsing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79630" y="2102989"/>
            <a:ext cx="3486543" cy="509817"/>
          </a:xfrm>
          <a:custGeom>
            <a:avLst/>
            <a:gdLst/>
            <a:ahLst/>
            <a:cxnLst/>
            <a:rect l="l" t="t" r="r" b="b"/>
            <a:pathLst>
              <a:path w="3486543" h="509817">
                <a:moveTo>
                  <a:pt x="33541" y="0"/>
                </a:moveTo>
                <a:lnTo>
                  <a:pt x="3453002" y="0"/>
                </a:lnTo>
                <a:cubicBezTo>
                  <a:pt x="3471514" y="0"/>
                  <a:pt x="3486543" y="15029"/>
                  <a:pt x="3486543" y="33541"/>
                </a:cubicBezTo>
                <a:lnTo>
                  <a:pt x="3486543" y="476276"/>
                </a:lnTo>
                <a:cubicBezTo>
                  <a:pt x="3486543" y="494788"/>
                  <a:pt x="3471514" y="509817"/>
                  <a:pt x="3453002" y="509817"/>
                </a:cubicBezTo>
                <a:lnTo>
                  <a:pt x="33541" y="509817"/>
                </a:lnTo>
                <a:cubicBezTo>
                  <a:pt x="15029" y="509817"/>
                  <a:pt x="0" y="494788"/>
                  <a:pt x="0" y="476276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50065" y="2173423"/>
            <a:ext cx="3412754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CFF Explorer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0065" y="2374666"/>
            <a:ext cx="3404369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Advanced header editing and resource modification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79630" y="2686600"/>
            <a:ext cx="3486543" cy="509817"/>
          </a:xfrm>
          <a:custGeom>
            <a:avLst/>
            <a:gdLst/>
            <a:ahLst/>
            <a:cxnLst/>
            <a:rect l="l" t="t" r="r" b="b"/>
            <a:pathLst>
              <a:path w="3486543" h="509817">
                <a:moveTo>
                  <a:pt x="33541" y="0"/>
                </a:moveTo>
                <a:lnTo>
                  <a:pt x="3453002" y="0"/>
                </a:lnTo>
                <a:cubicBezTo>
                  <a:pt x="3471514" y="0"/>
                  <a:pt x="3486543" y="15029"/>
                  <a:pt x="3486543" y="33541"/>
                </a:cubicBezTo>
                <a:lnTo>
                  <a:pt x="3486543" y="476276"/>
                </a:lnTo>
                <a:cubicBezTo>
                  <a:pt x="3486543" y="494788"/>
                  <a:pt x="3471514" y="509817"/>
                  <a:pt x="3453002" y="509817"/>
                </a:cubicBezTo>
                <a:lnTo>
                  <a:pt x="33541" y="509817"/>
                </a:lnTo>
                <a:cubicBezTo>
                  <a:pt x="15029" y="509817"/>
                  <a:pt x="0" y="494788"/>
                  <a:pt x="0" y="476276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550065" y="2757034"/>
            <a:ext cx="3412754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PEStudio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50065" y="2958277"/>
            <a:ext cx="3404369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Static analysis with blacklisting and entropy calculation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13221" y="1076653"/>
            <a:ext cx="3763253" cy="2262312"/>
          </a:xfrm>
          <a:custGeom>
            <a:avLst/>
            <a:gdLst/>
            <a:ahLst/>
            <a:cxnLst/>
            <a:rect l="l" t="t" r="r" b="b"/>
            <a:pathLst>
              <a:path w="3763253" h="2262312">
                <a:moveTo>
                  <a:pt x="33550" y="0"/>
                </a:moveTo>
                <a:lnTo>
                  <a:pt x="3729703" y="0"/>
                </a:lnTo>
                <a:cubicBezTo>
                  <a:pt x="3748232" y="0"/>
                  <a:pt x="3763253" y="15021"/>
                  <a:pt x="3763253" y="33550"/>
                </a:cubicBezTo>
                <a:lnTo>
                  <a:pt x="3763253" y="2228762"/>
                </a:lnTo>
                <a:cubicBezTo>
                  <a:pt x="3763253" y="2247291"/>
                  <a:pt x="3748232" y="2262312"/>
                  <a:pt x="3729703" y="2262312"/>
                </a:cubicBezTo>
                <a:lnTo>
                  <a:pt x="33550" y="2262312"/>
                </a:lnTo>
                <a:cubicBezTo>
                  <a:pt x="15021" y="2262312"/>
                  <a:pt x="0" y="2247291"/>
                  <a:pt x="0" y="2228762"/>
                </a:cubicBezTo>
                <a:lnTo>
                  <a:pt x="0" y="33550"/>
                </a:lnTo>
                <a:cubicBezTo>
                  <a:pt x="0" y="15033"/>
                  <a:pt x="15033" y="0"/>
                  <a:pt x="33550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4371700" y="1256093"/>
            <a:ext cx="150933" cy="150933"/>
          </a:xfrm>
          <a:custGeom>
            <a:avLst/>
            <a:gdLst/>
            <a:ahLst/>
            <a:cxnLst/>
            <a:rect l="l" t="t" r="r" b="b"/>
            <a:pathLst>
              <a:path w="150933" h="150933">
                <a:moveTo>
                  <a:pt x="122633" y="61316"/>
                </a:moveTo>
                <a:cubicBezTo>
                  <a:pt x="122633" y="74847"/>
                  <a:pt x="118240" y="87346"/>
                  <a:pt x="110841" y="97487"/>
                </a:cubicBezTo>
                <a:lnTo>
                  <a:pt x="148162" y="134837"/>
                </a:lnTo>
                <a:cubicBezTo>
                  <a:pt x="151846" y="138522"/>
                  <a:pt x="151846" y="144506"/>
                  <a:pt x="148162" y="148191"/>
                </a:cubicBezTo>
                <a:cubicBezTo>
                  <a:pt x="144477" y="151876"/>
                  <a:pt x="138492" y="151876"/>
                  <a:pt x="134808" y="148191"/>
                </a:cubicBezTo>
                <a:lnTo>
                  <a:pt x="97487" y="110841"/>
                </a:lnTo>
                <a:cubicBezTo>
                  <a:pt x="87346" y="118240"/>
                  <a:pt x="74847" y="122633"/>
                  <a:pt x="61316" y="122633"/>
                </a:cubicBezTo>
                <a:cubicBezTo>
                  <a:pt x="27445" y="122633"/>
                  <a:pt x="0" y="95188"/>
                  <a:pt x="0" y="61316"/>
                </a:cubicBezTo>
                <a:cubicBezTo>
                  <a:pt x="0" y="27445"/>
                  <a:pt x="27445" y="0"/>
                  <a:pt x="61316" y="0"/>
                </a:cubicBezTo>
                <a:cubicBezTo>
                  <a:pt x="95188" y="0"/>
                  <a:pt x="122633" y="27445"/>
                  <a:pt x="122633" y="61316"/>
                </a:cubicBezTo>
                <a:close/>
                <a:moveTo>
                  <a:pt x="61316" y="103766"/>
                </a:moveTo>
                <a:cubicBezTo>
                  <a:pt x="84745" y="103766"/>
                  <a:pt x="103766" y="84745"/>
                  <a:pt x="103766" y="61316"/>
                </a:cubicBezTo>
                <a:cubicBezTo>
                  <a:pt x="103766" y="37888"/>
                  <a:pt x="84745" y="18867"/>
                  <a:pt x="61316" y="18867"/>
                </a:cubicBezTo>
                <a:cubicBezTo>
                  <a:pt x="37888" y="18867"/>
                  <a:pt x="18867" y="37888"/>
                  <a:pt x="18867" y="61316"/>
                </a:cubicBezTo>
                <a:cubicBezTo>
                  <a:pt x="18867" y="84745"/>
                  <a:pt x="37888" y="103766"/>
                  <a:pt x="61316" y="103766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8" name="Text 16"/>
          <p:cNvSpPr/>
          <p:nvPr/>
        </p:nvSpPr>
        <p:spPr>
          <a:xfrm>
            <a:off x="4543595" y="1214167"/>
            <a:ext cx="3370828" cy="2347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8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Packer Detectors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354091" y="1519387"/>
            <a:ext cx="3486543" cy="509817"/>
          </a:xfrm>
          <a:custGeom>
            <a:avLst/>
            <a:gdLst/>
            <a:ahLst/>
            <a:cxnLst/>
            <a:rect l="l" t="t" r="r" b="b"/>
            <a:pathLst>
              <a:path w="3486543" h="509817">
                <a:moveTo>
                  <a:pt x="33541" y="0"/>
                </a:moveTo>
                <a:lnTo>
                  <a:pt x="3453002" y="0"/>
                </a:lnTo>
                <a:cubicBezTo>
                  <a:pt x="3471514" y="0"/>
                  <a:pt x="3486543" y="15029"/>
                  <a:pt x="3486543" y="33541"/>
                </a:cubicBezTo>
                <a:lnTo>
                  <a:pt x="3486543" y="476276"/>
                </a:lnTo>
                <a:cubicBezTo>
                  <a:pt x="3486543" y="494788"/>
                  <a:pt x="3471514" y="509817"/>
                  <a:pt x="3453002" y="509817"/>
                </a:cubicBezTo>
                <a:lnTo>
                  <a:pt x="33541" y="509817"/>
                </a:lnTo>
                <a:cubicBezTo>
                  <a:pt x="15029" y="509817"/>
                  <a:pt x="0" y="494788"/>
                  <a:pt x="0" y="476276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424527" y="1589820"/>
            <a:ext cx="3412754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Detect It Easy (DIE)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424527" y="1791064"/>
            <a:ext cx="3404369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Packer identification with entropy graphs and signature database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354091" y="2102989"/>
            <a:ext cx="3486543" cy="509817"/>
          </a:xfrm>
          <a:custGeom>
            <a:avLst/>
            <a:gdLst/>
            <a:ahLst/>
            <a:cxnLst/>
            <a:rect l="l" t="t" r="r" b="b"/>
            <a:pathLst>
              <a:path w="3486543" h="509817">
                <a:moveTo>
                  <a:pt x="33541" y="0"/>
                </a:moveTo>
                <a:lnTo>
                  <a:pt x="3453002" y="0"/>
                </a:lnTo>
                <a:cubicBezTo>
                  <a:pt x="3471514" y="0"/>
                  <a:pt x="3486543" y="15029"/>
                  <a:pt x="3486543" y="33541"/>
                </a:cubicBezTo>
                <a:lnTo>
                  <a:pt x="3486543" y="476276"/>
                </a:lnTo>
                <a:cubicBezTo>
                  <a:pt x="3486543" y="494788"/>
                  <a:pt x="3471514" y="509817"/>
                  <a:pt x="3453002" y="509817"/>
                </a:cubicBezTo>
                <a:lnTo>
                  <a:pt x="33541" y="509817"/>
                </a:lnTo>
                <a:cubicBezTo>
                  <a:pt x="15029" y="509817"/>
                  <a:pt x="0" y="494788"/>
                  <a:pt x="0" y="476276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4424527" y="2173423"/>
            <a:ext cx="3412754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Exeinfo PE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424527" y="2374666"/>
            <a:ext cx="3404369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Extensive packer signature database and compiler detection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354091" y="2686600"/>
            <a:ext cx="3486543" cy="509817"/>
          </a:xfrm>
          <a:custGeom>
            <a:avLst/>
            <a:gdLst/>
            <a:ahLst/>
            <a:cxnLst/>
            <a:rect l="l" t="t" r="r" b="b"/>
            <a:pathLst>
              <a:path w="3486543" h="509817">
                <a:moveTo>
                  <a:pt x="33541" y="0"/>
                </a:moveTo>
                <a:lnTo>
                  <a:pt x="3453002" y="0"/>
                </a:lnTo>
                <a:cubicBezTo>
                  <a:pt x="3471514" y="0"/>
                  <a:pt x="3486543" y="15029"/>
                  <a:pt x="3486543" y="33541"/>
                </a:cubicBezTo>
                <a:lnTo>
                  <a:pt x="3486543" y="476276"/>
                </a:lnTo>
                <a:cubicBezTo>
                  <a:pt x="3486543" y="494788"/>
                  <a:pt x="3471514" y="509817"/>
                  <a:pt x="3453002" y="509817"/>
                </a:cubicBezTo>
                <a:lnTo>
                  <a:pt x="33541" y="509817"/>
                </a:lnTo>
                <a:cubicBezTo>
                  <a:pt x="15029" y="509817"/>
                  <a:pt x="0" y="494788"/>
                  <a:pt x="0" y="476276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4424527" y="2757034"/>
            <a:ext cx="3412754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PEiD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424527" y="2958277"/>
            <a:ext cx="3404369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Classic packer detector with plugin support (discontinued)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087786" y="1076653"/>
            <a:ext cx="3763253" cy="2262312"/>
          </a:xfrm>
          <a:custGeom>
            <a:avLst/>
            <a:gdLst/>
            <a:ahLst/>
            <a:cxnLst/>
            <a:rect l="l" t="t" r="r" b="b"/>
            <a:pathLst>
              <a:path w="3763253" h="2262312">
                <a:moveTo>
                  <a:pt x="33550" y="0"/>
                </a:moveTo>
                <a:lnTo>
                  <a:pt x="3729703" y="0"/>
                </a:lnTo>
                <a:cubicBezTo>
                  <a:pt x="3748232" y="0"/>
                  <a:pt x="3763253" y="15021"/>
                  <a:pt x="3763253" y="33550"/>
                </a:cubicBezTo>
                <a:lnTo>
                  <a:pt x="3763253" y="2228762"/>
                </a:lnTo>
                <a:cubicBezTo>
                  <a:pt x="3763253" y="2247291"/>
                  <a:pt x="3748232" y="2262312"/>
                  <a:pt x="3729703" y="2262312"/>
                </a:cubicBezTo>
                <a:lnTo>
                  <a:pt x="33550" y="2262312"/>
                </a:lnTo>
                <a:cubicBezTo>
                  <a:pt x="15021" y="2262312"/>
                  <a:pt x="0" y="2247291"/>
                  <a:pt x="0" y="2228762"/>
                </a:cubicBezTo>
                <a:lnTo>
                  <a:pt x="0" y="33550"/>
                </a:lnTo>
                <a:cubicBezTo>
                  <a:pt x="0" y="15033"/>
                  <a:pt x="15033" y="0"/>
                  <a:pt x="33550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8236832" y="1256093"/>
            <a:ext cx="169799" cy="150933"/>
          </a:xfrm>
          <a:custGeom>
            <a:avLst/>
            <a:gdLst/>
            <a:ahLst/>
            <a:cxnLst/>
            <a:rect l="l" t="t" r="r" b="b"/>
            <a:pathLst>
              <a:path w="169799" h="150933">
                <a:moveTo>
                  <a:pt x="56600" y="28300"/>
                </a:moveTo>
                <a:cubicBezTo>
                  <a:pt x="56600" y="12676"/>
                  <a:pt x="69276" y="0"/>
                  <a:pt x="84900" y="0"/>
                </a:cubicBezTo>
                <a:cubicBezTo>
                  <a:pt x="100523" y="0"/>
                  <a:pt x="113199" y="12676"/>
                  <a:pt x="113199" y="28300"/>
                </a:cubicBezTo>
                <a:lnTo>
                  <a:pt x="113199" y="29361"/>
                </a:lnTo>
                <a:cubicBezTo>
                  <a:pt x="113199" y="33989"/>
                  <a:pt x="109456" y="37733"/>
                  <a:pt x="104827" y="37733"/>
                </a:cubicBezTo>
                <a:lnTo>
                  <a:pt x="65001" y="37733"/>
                </a:lnTo>
                <a:cubicBezTo>
                  <a:pt x="60373" y="37733"/>
                  <a:pt x="56629" y="33989"/>
                  <a:pt x="56629" y="29361"/>
                </a:cubicBezTo>
                <a:lnTo>
                  <a:pt x="56629" y="28300"/>
                </a:lnTo>
                <a:close/>
                <a:moveTo>
                  <a:pt x="158479" y="32073"/>
                </a:moveTo>
                <a:cubicBezTo>
                  <a:pt x="161604" y="36230"/>
                  <a:pt x="160749" y="42155"/>
                  <a:pt x="156593" y="45280"/>
                </a:cubicBezTo>
                <a:lnTo>
                  <a:pt x="127762" y="66888"/>
                </a:lnTo>
                <a:cubicBezTo>
                  <a:pt x="129324" y="69512"/>
                  <a:pt x="130504" y="72400"/>
                  <a:pt x="131241" y="75466"/>
                </a:cubicBezTo>
                <a:lnTo>
                  <a:pt x="160366" y="75466"/>
                </a:lnTo>
                <a:cubicBezTo>
                  <a:pt x="165584" y="75466"/>
                  <a:pt x="169799" y="79682"/>
                  <a:pt x="169799" y="84900"/>
                </a:cubicBezTo>
                <a:cubicBezTo>
                  <a:pt x="169799" y="90117"/>
                  <a:pt x="165584" y="94333"/>
                  <a:pt x="160366" y="94333"/>
                </a:cubicBezTo>
                <a:lnTo>
                  <a:pt x="132066" y="94333"/>
                </a:lnTo>
                <a:lnTo>
                  <a:pt x="132066" y="103766"/>
                </a:lnTo>
                <a:cubicBezTo>
                  <a:pt x="132066" y="104533"/>
                  <a:pt x="132037" y="105329"/>
                  <a:pt x="132007" y="106095"/>
                </a:cubicBezTo>
                <a:lnTo>
                  <a:pt x="156593" y="124519"/>
                </a:lnTo>
                <a:cubicBezTo>
                  <a:pt x="160749" y="127644"/>
                  <a:pt x="161604" y="133569"/>
                  <a:pt x="158479" y="137726"/>
                </a:cubicBezTo>
                <a:cubicBezTo>
                  <a:pt x="155354" y="141883"/>
                  <a:pt x="149429" y="142737"/>
                  <a:pt x="145273" y="139613"/>
                </a:cubicBezTo>
                <a:lnTo>
                  <a:pt x="126671" y="125669"/>
                </a:lnTo>
                <a:cubicBezTo>
                  <a:pt x="119832" y="138699"/>
                  <a:pt x="107068" y="148132"/>
                  <a:pt x="91975" y="150402"/>
                </a:cubicBezTo>
                <a:lnTo>
                  <a:pt x="91975" y="82541"/>
                </a:lnTo>
                <a:cubicBezTo>
                  <a:pt x="91975" y="78621"/>
                  <a:pt x="88820" y="75466"/>
                  <a:pt x="84900" y="75466"/>
                </a:cubicBezTo>
                <a:cubicBezTo>
                  <a:pt x="80979" y="75466"/>
                  <a:pt x="77825" y="78621"/>
                  <a:pt x="77825" y="82541"/>
                </a:cubicBezTo>
                <a:lnTo>
                  <a:pt x="77825" y="150402"/>
                </a:lnTo>
                <a:cubicBezTo>
                  <a:pt x="62731" y="148132"/>
                  <a:pt x="49967" y="138699"/>
                  <a:pt x="43128" y="125669"/>
                </a:cubicBezTo>
                <a:lnTo>
                  <a:pt x="24527" y="139613"/>
                </a:lnTo>
                <a:cubicBezTo>
                  <a:pt x="20370" y="142737"/>
                  <a:pt x="14445" y="141883"/>
                  <a:pt x="11320" y="137726"/>
                </a:cubicBezTo>
                <a:cubicBezTo>
                  <a:pt x="8195" y="133569"/>
                  <a:pt x="9050" y="127644"/>
                  <a:pt x="13207" y="124519"/>
                </a:cubicBezTo>
                <a:lnTo>
                  <a:pt x="37792" y="106095"/>
                </a:lnTo>
                <a:cubicBezTo>
                  <a:pt x="37763" y="105329"/>
                  <a:pt x="37733" y="104562"/>
                  <a:pt x="37733" y="103766"/>
                </a:cubicBezTo>
                <a:lnTo>
                  <a:pt x="37733" y="94333"/>
                </a:lnTo>
                <a:lnTo>
                  <a:pt x="9433" y="94333"/>
                </a:lnTo>
                <a:cubicBezTo>
                  <a:pt x="4216" y="94333"/>
                  <a:pt x="0" y="90117"/>
                  <a:pt x="0" y="84900"/>
                </a:cubicBezTo>
                <a:cubicBezTo>
                  <a:pt x="0" y="79682"/>
                  <a:pt x="4216" y="75466"/>
                  <a:pt x="9433" y="75466"/>
                </a:cubicBezTo>
                <a:lnTo>
                  <a:pt x="38559" y="75466"/>
                </a:lnTo>
                <a:cubicBezTo>
                  <a:pt x="39296" y="72400"/>
                  <a:pt x="40475" y="69512"/>
                  <a:pt x="42037" y="66888"/>
                </a:cubicBezTo>
                <a:lnTo>
                  <a:pt x="13207" y="45280"/>
                </a:lnTo>
                <a:cubicBezTo>
                  <a:pt x="9050" y="42155"/>
                  <a:pt x="8195" y="36230"/>
                  <a:pt x="11320" y="32073"/>
                </a:cubicBezTo>
                <a:cubicBezTo>
                  <a:pt x="14445" y="27917"/>
                  <a:pt x="20370" y="27062"/>
                  <a:pt x="24527" y="30187"/>
                </a:cubicBezTo>
                <a:lnTo>
                  <a:pt x="56600" y="54241"/>
                </a:lnTo>
                <a:cubicBezTo>
                  <a:pt x="60226" y="52738"/>
                  <a:pt x="64205" y="51883"/>
                  <a:pt x="68391" y="51883"/>
                </a:cubicBezTo>
                <a:lnTo>
                  <a:pt x="101408" y="51883"/>
                </a:lnTo>
                <a:cubicBezTo>
                  <a:pt x="105594" y="51883"/>
                  <a:pt x="109574" y="52708"/>
                  <a:pt x="113199" y="54241"/>
                </a:cubicBezTo>
                <a:lnTo>
                  <a:pt x="145273" y="30187"/>
                </a:lnTo>
                <a:cubicBezTo>
                  <a:pt x="149429" y="27062"/>
                  <a:pt x="155354" y="27917"/>
                  <a:pt x="158479" y="32073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30" name="Text 28"/>
          <p:cNvSpPr/>
          <p:nvPr/>
        </p:nvSpPr>
        <p:spPr>
          <a:xfrm>
            <a:off x="8418161" y="1214167"/>
            <a:ext cx="3370828" cy="2347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8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Debuggers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228657" y="1519387"/>
            <a:ext cx="3486543" cy="509817"/>
          </a:xfrm>
          <a:custGeom>
            <a:avLst/>
            <a:gdLst/>
            <a:ahLst/>
            <a:cxnLst/>
            <a:rect l="l" t="t" r="r" b="b"/>
            <a:pathLst>
              <a:path w="3486543" h="509817">
                <a:moveTo>
                  <a:pt x="33541" y="0"/>
                </a:moveTo>
                <a:lnTo>
                  <a:pt x="3453002" y="0"/>
                </a:lnTo>
                <a:cubicBezTo>
                  <a:pt x="3471514" y="0"/>
                  <a:pt x="3486543" y="15029"/>
                  <a:pt x="3486543" y="33541"/>
                </a:cubicBezTo>
                <a:lnTo>
                  <a:pt x="3486543" y="476276"/>
                </a:lnTo>
                <a:cubicBezTo>
                  <a:pt x="3486543" y="494788"/>
                  <a:pt x="3471514" y="509817"/>
                  <a:pt x="3453002" y="509817"/>
                </a:cubicBezTo>
                <a:lnTo>
                  <a:pt x="33541" y="509817"/>
                </a:lnTo>
                <a:cubicBezTo>
                  <a:pt x="15029" y="509817"/>
                  <a:pt x="0" y="494788"/>
                  <a:pt x="0" y="476276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8299092" y="1589820"/>
            <a:ext cx="3412754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x64dbg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299092" y="1791064"/>
            <a:ext cx="3404369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Open-source 32/64-bit Windows debugger with script support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228657" y="2102989"/>
            <a:ext cx="3486543" cy="509817"/>
          </a:xfrm>
          <a:custGeom>
            <a:avLst/>
            <a:gdLst/>
            <a:ahLst/>
            <a:cxnLst/>
            <a:rect l="l" t="t" r="r" b="b"/>
            <a:pathLst>
              <a:path w="3486543" h="509817">
                <a:moveTo>
                  <a:pt x="33541" y="0"/>
                </a:moveTo>
                <a:lnTo>
                  <a:pt x="3453002" y="0"/>
                </a:lnTo>
                <a:cubicBezTo>
                  <a:pt x="3471514" y="0"/>
                  <a:pt x="3486543" y="15029"/>
                  <a:pt x="3486543" y="33541"/>
                </a:cubicBezTo>
                <a:lnTo>
                  <a:pt x="3486543" y="476276"/>
                </a:lnTo>
                <a:cubicBezTo>
                  <a:pt x="3486543" y="494788"/>
                  <a:pt x="3471514" y="509817"/>
                  <a:pt x="3453002" y="509817"/>
                </a:cubicBezTo>
                <a:lnTo>
                  <a:pt x="33541" y="509817"/>
                </a:lnTo>
                <a:cubicBezTo>
                  <a:pt x="15029" y="509817"/>
                  <a:pt x="0" y="494788"/>
                  <a:pt x="0" y="476276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8299092" y="2173423"/>
            <a:ext cx="3412754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IDA Pro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299092" y="2374666"/>
            <a:ext cx="3404369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Industry-standard disassembler with interactive analysis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228657" y="2686600"/>
            <a:ext cx="3486543" cy="509817"/>
          </a:xfrm>
          <a:custGeom>
            <a:avLst/>
            <a:gdLst/>
            <a:ahLst/>
            <a:cxnLst/>
            <a:rect l="l" t="t" r="r" b="b"/>
            <a:pathLst>
              <a:path w="3486543" h="509817">
                <a:moveTo>
                  <a:pt x="33541" y="0"/>
                </a:moveTo>
                <a:lnTo>
                  <a:pt x="3453002" y="0"/>
                </a:lnTo>
                <a:cubicBezTo>
                  <a:pt x="3471514" y="0"/>
                  <a:pt x="3486543" y="15029"/>
                  <a:pt x="3486543" y="33541"/>
                </a:cubicBezTo>
                <a:lnTo>
                  <a:pt x="3486543" y="476276"/>
                </a:lnTo>
                <a:cubicBezTo>
                  <a:pt x="3486543" y="494788"/>
                  <a:pt x="3471514" y="509817"/>
                  <a:pt x="3453002" y="509817"/>
                </a:cubicBezTo>
                <a:lnTo>
                  <a:pt x="33541" y="509817"/>
                </a:lnTo>
                <a:cubicBezTo>
                  <a:pt x="15029" y="509817"/>
                  <a:pt x="0" y="494788"/>
                  <a:pt x="0" y="476276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8299092" y="2757034"/>
            <a:ext cx="3412754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Ghidra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299092" y="2958277"/>
            <a:ext cx="3404369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NSA's free reverse engineering suite with decompiler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38760" y="3444612"/>
            <a:ext cx="11519511" cy="1851440"/>
          </a:xfrm>
          <a:custGeom>
            <a:avLst/>
            <a:gdLst/>
            <a:ahLst/>
            <a:cxnLst/>
            <a:rect l="l" t="t" r="r" b="b"/>
            <a:pathLst>
              <a:path w="11519511" h="1851440">
                <a:moveTo>
                  <a:pt x="33548" y="0"/>
                </a:moveTo>
                <a:lnTo>
                  <a:pt x="11485963" y="0"/>
                </a:lnTo>
                <a:cubicBezTo>
                  <a:pt x="11504491" y="0"/>
                  <a:pt x="11519511" y="15020"/>
                  <a:pt x="11519511" y="33548"/>
                </a:cubicBezTo>
                <a:lnTo>
                  <a:pt x="11519511" y="1817892"/>
                </a:lnTo>
                <a:cubicBezTo>
                  <a:pt x="11519511" y="1836420"/>
                  <a:pt x="11504491" y="1851440"/>
                  <a:pt x="11485963" y="1851440"/>
                </a:cubicBezTo>
                <a:lnTo>
                  <a:pt x="33548" y="1851440"/>
                </a:lnTo>
                <a:cubicBezTo>
                  <a:pt x="15020" y="1851440"/>
                  <a:pt x="0" y="1836420"/>
                  <a:pt x="0" y="1817892"/>
                </a:cubicBezTo>
                <a:lnTo>
                  <a:pt x="0" y="33548"/>
                </a:lnTo>
                <a:cubicBezTo>
                  <a:pt x="0" y="15032"/>
                  <a:pt x="15032" y="0"/>
                  <a:pt x="33548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497239" y="3615668"/>
            <a:ext cx="167703" cy="167703"/>
          </a:xfrm>
          <a:custGeom>
            <a:avLst/>
            <a:gdLst/>
            <a:ahLst/>
            <a:cxnLst/>
            <a:rect l="l" t="t" r="r" b="b"/>
            <a:pathLst>
              <a:path w="167703" h="167703">
                <a:moveTo>
                  <a:pt x="43825" y="11890"/>
                </a:moveTo>
                <a:cubicBezTo>
                  <a:pt x="47396" y="14379"/>
                  <a:pt x="48247" y="19292"/>
                  <a:pt x="45758" y="22830"/>
                </a:cubicBezTo>
                <a:lnTo>
                  <a:pt x="27415" y="49033"/>
                </a:lnTo>
                <a:cubicBezTo>
                  <a:pt x="26073" y="50933"/>
                  <a:pt x="23976" y="52145"/>
                  <a:pt x="21651" y="52342"/>
                </a:cubicBezTo>
                <a:cubicBezTo>
                  <a:pt x="19325" y="52538"/>
                  <a:pt x="17032" y="51752"/>
                  <a:pt x="15395" y="50114"/>
                </a:cubicBezTo>
                <a:lnTo>
                  <a:pt x="2293" y="37013"/>
                </a:lnTo>
                <a:cubicBezTo>
                  <a:pt x="-753" y="33934"/>
                  <a:pt x="-753" y="28955"/>
                  <a:pt x="2293" y="25876"/>
                </a:cubicBezTo>
                <a:cubicBezTo>
                  <a:pt x="5339" y="22797"/>
                  <a:pt x="10350" y="22830"/>
                  <a:pt x="13429" y="25876"/>
                </a:cubicBezTo>
                <a:lnTo>
                  <a:pt x="19915" y="32361"/>
                </a:lnTo>
                <a:lnTo>
                  <a:pt x="32885" y="13822"/>
                </a:lnTo>
                <a:cubicBezTo>
                  <a:pt x="35375" y="10252"/>
                  <a:pt x="40288" y="9401"/>
                  <a:pt x="43825" y="11890"/>
                </a:cubicBezTo>
                <a:close/>
                <a:moveTo>
                  <a:pt x="43825" y="64297"/>
                </a:moveTo>
                <a:cubicBezTo>
                  <a:pt x="47396" y="66786"/>
                  <a:pt x="48247" y="71700"/>
                  <a:pt x="45758" y="75237"/>
                </a:cubicBezTo>
                <a:lnTo>
                  <a:pt x="27415" y="101441"/>
                </a:lnTo>
                <a:cubicBezTo>
                  <a:pt x="26073" y="103340"/>
                  <a:pt x="23976" y="104552"/>
                  <a:pt x="21651" y="104749"/>
                </a:cubicBezTo>
                <a:cubicBezTo>
                  <a:pt x="19325" y="104945"/>
                  <a:pt x="17032" y="104159"/>
                  <a:pt x="15395" y="102521"/>
                </a:cubicBezTo>
                <a:lnTo>
                  <a:pt x="2293" y="89420"/>
                </a:lnTo>
                <a:cubicBezTo>
                  <a:pt x="-786" y="86341"/>
                  <a:pt x="-786" y="81362"/>
                  <a:pt x="2293" y="78316"/>
                </a:cubicBezTo>
                <a:cubicBezTo>
                  <a:pt x="5372" y="75270"/>
                  <a:pt x="10350" y="75237"/>
                  <a:pt x="13397" y="78316"/>
                </a:cubicBezTo>
                <a:lnTo>
                  <a:pt x="19882" y="84801"/>
                </a:lnTo>
                <a:lnTo>
                  <a:pt x="32853" y="66262"/>
                </a:lnTo>
                <a:cubicBezTo>
                  <a:pt x="35342" y="62692"/>
                  <a:pt x="40255" y="61840"/>
                  <a:pt x="43793" y="64330"/>
                </a:cubicBezTo>
                <a:close/>
                <a:moveTo>
                  <a:pt x="73370" y="31444"/>
                </a:moveTo>
                <a:cubicBezTo>
                  <a:pt x="73370" y="25647"/>
                  <a:pt x="78054" y="20963"/>
                  <a:pt x="83851" y="20963"/>
                </a:cubicBezTo>
                <a:lnTo>
                  <a:pt x="157221" y="20963"/>
                </a:lnTo>
                <a:cubicBezTo>
                  <a:pt x="163019" y="20963"/>
                  <a:pt x="167703" y="25647"/>
                  <a:pt x="167703" y="31444"/>
                </a:cubicBezTo>
                <a:cubicBezTo>
                  <a:pt x="167703" y="37242"/>
                  <a:pt x="163019" y="41926"/>
                  <a:pt x="157221" y="41926"/>
                </a:cubicBezTo>
                <a:lnTo>
                  <a:pt x="83851" y="41926"/>
                </a:lnTo>
                <a:cubicBezTo>
                  <a:pt x="78054" y="41926"/>
                  <a:pt x="73370" y="37242"/>
                  <a:pt x="73370" y="31444"/>
                </a:cubicBezTo>
                <a:close/>
                <a:moveTo>
                  <a:pt x="73370" y="83851"/>
                </a:moveTo>
                <a:cubicBezTo>
                  <a:pt x="73370" y="78054"/>
                  <a:pt x="78054" y="73370"/>
                  <a:pt x="83851" y="73370"/>
                </a:cubicBezTo>
                <a:lnTo>
                  <a:pt x="157221" y="73370"/>
                </a:lnTo>
                <a:cubicBezTo>
                  <a:pt x="163019" y="73370"/>
                  <a:pt x="167703" y="78054"/>
                  <a:pt x="167703" y="83851"/>
                </a:cubicBezTo>
                <a:cubicBezTo>
                  <a:pt x="167703" y="89649"/>
                  <a:pt x="163019" y="94333"/>
                  <a:pt x="157221" y="94333"/>
                </a:cubicBezTo>
                <a:lnTo>
                  <a:pt x="83851" y="94333"/>
                </a:lnTo>
                <a:cubicBezTo>
                  <a:pt x="78054" y="94333"/>
                  <a:pt x="73370" y="89649"/>
                  <a:pt x="73370" y="83851"/>
                </a:cubicBezTo>
                <a:close/>
                <a:moveTo>
                  <a:pt x="52407" y="136259"/>
                </a:moveTo>
                <a:cubicBezTo>
                  <a:pt x="52407" y="130461"/>
                  <a:pt x="57091" y="125777"/>
                  <a:pt x="62889" y="125777"/>
                </a:cubicBezTo>
                <a:lnTo>
                  <a:pt x="157221" y="125777"/>
                </a:lnTo>
                <a:cubicBezTo>
                  <a:pt x="163019" y="125777"/>
                  <a:pt x="167703" y="130461"/>
                  <a:pt x="167703" y="136259"/>
                </a:cubicBezTo>
                <a:cubicBezTo>
                  <a:pt x="167703" y="142056"/>
                  <a:pt x="163019" y="146740"/>
                  <a:pt x="157221" y="146740"/>
                </a:cubicBezTo>
                <a:lnTo>
                  <a:pt x="62889" y="146740"/>
                </a:lnTo>
                <a:cubicBezTo>
                  <a:pt x="57091" y="146740"/>
                  <a:pt x="52407" y="142056"/>
                  <a:pt x="52407" y="136259"/>
                </a:cubicBezTo>
                <a:close/>
                <a:moveTo>
                  <a:pt x="20963" y="123157"/>
                </a:moveTo>
                <a:cubicBezTo>
                  <a:pt x="28194" y="123157"/>
                  <a:pt x="34065" y="129028"/>
                  <a:pt x="34065" y="136259"/>
                </a:cubicBezTo>
                <a:cubicBezTo>
                  <a:pt x="34065" y="143490"/>
                  <a:pt x="28194" y="149360"/>
                  <a:pt x="20963" y="149360"/>
                </a:cubicBezTo>
                <a:cubicBezTo>
                  <a:pt x="13732" y="149360"/>
                  <a:pt x="7861" y="143490"/>
                  <a:pt x="7861" y="136259"/>
                </a:cubicBezTo>
                <a:cubicBezTo>
                  <a:pt x="7861" y="129028"/>
                  <a:pt x="13732" y="123157"/>
                  <a:pt x="20963" y="123157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2" name="Text 40"/>
          <p:cNvSpPr/>
          <p:nvPr/>
        </p:nvSpPr>
        <p:spPr>
          <a:xfrm>
            <a:off x="685905" y="3582127"/>
            <a:ext cx="11118702" cy="2347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21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Analysis Workflow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76276" y="3917533"/>
            <a:ext cx="268325" cy="268325"/>
          </a:xfrm>
          <a:custGeom>
            <a:avLst/>
            <a:gdLst/>
            <a:ahLst/>
            <a:cxnLst/>
            <a:rect l="l" t="t" r="r" b="b"/>
            <a:pathLst>
              <a:path w="268325" h="268325">
                <a:moveTo>
                  <a:pt x="33541" y="0"/>
                </a:moveTo>
                <a:lnTo>
                  <a:pt x="234784" y="0"/>
                </a:lnTo>
                <a:cubicBezTo>
                  <a:pt x="253308" y="0"/>
                  <a:pt x="268325" y="15017"/>
                  <a:pt x="268325" y="33541"/>
                </a:cubicBezTo>
                <a:lnTo>
                  <a:pt x="268325" y="234784"/>
                </a:lnTo>
                <a:cubicBezTo>
                  <a:pt x="268325" y="253308"/>
                  <a:pt x="253308" y="268325"/>
                  <a:pt x="234784" y="268325"/>
                </a:cubicBezTo>
                <a:lnTo>
                  <a:pt x="33541" y="268325"/>
                </a:lnTo>
                <a:cubicBezTo>
                  <a:pt x="15017" y="268325"/>
                  <a:pt x="0" y="253308"/>
                  <a:pt x="0" y="234784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442736" y="3917533"/>
            <a:ext cx="335406" cy="268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56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45223" y="3917533"/>
            <a:ext cx="3018652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Hash Verification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45223" y="4118776"/>
            <a:ext cx="3010267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Calculate MD5, SHA1, SHA256. Check against VirusTotal.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76276" y="4353560"/>
            <a:ext cx="268325" cy="268325"/>
          </a:xfrm>
          <a:custGeom>
            <a:avLst/>
            <a:gdLst/>
            <a:ahLst/>
            <a:cxnLst/>
            <a:rect l="l" t="t" r="r" b="b"/>
            <a:pathLst>
              <a:path w="268325" h="268325">
                <a:moveTo>
                  <a:pt x="33541" y="0"/>
                </a:moveTo>
                <a:lnTo>
                  <a:pt x="234784" y="0"/>
                </a:lnTo>
                <a:cubicBezTo>
                  <a:pt x="253308" y="0"/>
                  <a:pt x="268325" y="15017"/>
                  <a:pt x="268325" y="33541"/>
                </a:cubicBezTo>
                <a:lnTo>
                  <a:pt x="268325" y="234784"/>
                </a:lnTo>
                <a:cubicBezTo>
                  <a:pt x="268325" y="253308"/>
                  <a:pt x="253308" y="268325"/>
                  <a:pt x="234784" y="268325"/>
                </a:cubicBezTo>
                <a:lnTo>
                  <a:pt x="33541" y="268325"/>
                </a:lnTo>
                <a:cubicBezTo>
                  <a:pt x="15017" y="268325"/>
                  <a:pt x="0" y="253308"/>
                  <a:pt x="0" y="234784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442736" y="4353560"/>
            <a:ext cx="335406" cy="268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56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45223" y="4353560"/>
            <a:ext cx="3437909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String Analysis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45223" y="4554804"/>
            <a:ext cx="3429524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Extract ASCII/Unicode strings. Use FLOSS for obfuscated strings.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476276" y="4789588"/>
            <a:ext cx="268325" cy="268325"/>
          </a:xfrm>
          <a:custGeom>
            <a:avLst/>
            <a:gdLst/>
            <a:ahLst/>
            <a:cxnLst/>
            <a:rect l="l" t="t" r="r" b="b"/>
            <a:pathLst>
              <a:path w="268325" h="268325">
                <a:moveTo>
                  <a:pt x="33541" y="0"/>
                </a:moveTo>
                <a:lnTo>
                  <a:pt x="234784" y="0"/>
                </a:lnTo>
                <a:cubicBezTo>
                  <a:pt x="253308" y="0"/>
                  <a:pt x="268325" y="15017"/>
                  <a:pt x="268325" y="33541"/>
                </a:cubicBezTo>
                <a:lnTo>
                  <a:pt x="268325" y="234784"/>
                </a:lnTo>
                <a:cubicBezTo>
                  <a:pt x="268325" y="253308"/>
                  <a:pt x="253308" y="268325"/>
                  <a:pt x="234784" y="268325"/>
                </a:cubicBezTo>
                <a:lnTo>
                  <a:pt x="33541" y="268325"/>
                </a:lnTo>
                <a:cubicBezTo>
                  <a:pt x="15017" y="268325"/>
                  <a:pt x="0" y="253308"/>
                  <a:pt x="0" y="234784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442736" y="4789588"/>
            <a:ext cx="335406" cy="268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56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45223" y="4789588"/>
            <a:ext cx="3211510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 Structure Review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45223" y="4990831"/>
            <a:ext cx="3203125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Examine headers, sections, imports, exports. Note anomalies.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147150" y="3917533"/>
            <a:ext cx="268325" cy="268325"/>
          </a:xfrm>
          <a:custGeom>
            <a:avLst/>
            <a:gdLst/>
            <a:ahLst/>
            <a:cxnLst/>
            <a:rect l="l" t="t" r="r" b="b"/>
            <a:pathLst>
              <a:path w="268325" h="268325">
                <a:moveTo>
                  <a:pt x="33541" y="0"/>
                </a:moveTo>
                <a:lnTo>
                  <a:pt x="234784" y="0"/>
                </a:lnTo>
                <a:cubicBezTo>
                  <a:pt x="253308" y="0"/>
                  <a:pt x="268325" y="15017"/>
                  <a:pt x="268325" y="33541"/>
                </a:cubicBezTo>
                <a:lnTo>
                  <a:pt x="268325" y="234784"/>
                </a:lnTo>
                <a:cubicBezTo>
                  <a:pt x="268325" y="253308"/>
                  <a:pt x="253308" y="268325"/>
                  <a:pt x="234784" y="268325"/>
                </a:cubicBezTo>
                <a:lnTo>
                  <a:pt x="33541" y="268325"/>
                </a:lnTo>
                <a:cubicBezTo>
                  <a:pt x="15017" y="268325"/>
                  <a:pt x="0" y="253308"/>
                  <a:pt x="0" y="234784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56" name="Text 54"/>
          <p:cNvSpPr/>
          <p:nvPr/>
        </p:nvSpPr>
        <p:spPr>
          <a:xfrm>
            <a:off x="6113609" y="3917533"/>
            <a:ext cx="335406" cy="268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56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516096" y="3917533"/>
            <a:ext cx="3412754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Entropy &amp; Packer Detection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516096" y="4118776"/>
            <a:ext cx="3404369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Calculate section entropy. Use DIE/PEiD for packer identification.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147150" y="4353560"/>
            <a:ext cx="268325" cy="268325"/>
          </a:xfrm>
          <a:custGeom>
            <a:avLst/>
            <a:gdLst/>
            <a:ahLst/>
            <a:cxnLst/>
            <a:rect l="l" t="t" r="r" b="b"/>
            <a:pathLst>
              <a:path w="268325" h="268325">
                <a:moveTo>
                  <a:pt x="33541" y="0"/>
                </a:moveTo>
                <a:lnTo>
                  <a:pt x="234784" y="0"/>
                </a:lnTo>
                <a:cubicBezTo>
                  <a:pt x="253308" y="0"/>
                  <a:pt x="268325" y="15017"/>
                  <a:pt x="268325" y="33541"/>
                </a:cubicBezTo>
                <a:lnTo>
                  <a:pt x="268325" y="234784"/>
                </a:lnTo>
                <a:cubicBezTo>
                  <a:pt x="268325" y="253308"/>
                  <a:pt x="253308" y="268325"/>
                  <a:pt x="234784" y="268325"/>
                </a:cubicBezTo>
                <a:lnTo>
                  <a:pt x="33541" y="268325"/>
                </a:lnTo>
                <a:cubicBezTo>
                  <a:pt x="15017" y="268325"/>
                  <a:pt x="0" y="253308"/>
                  <a:pt x="0" y="234784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6113609" y="4353560"/>
            <a:ext cx="335406" cy="268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56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6516096" y="4353560"/>
            <a:ext cx="2934801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Capability Analysis (Capa)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516096" y="4554804"/>
            <a:ext cx="2926415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Identify behaviors: file operations, network, persistence.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147150" y="4789588"/>
            <a:ext cx="268325" cy="268325"/>
          </a:xfrm>
          <a:custGeom>
            <a:avLst/>
            <a:gdLst/>
            <a:ahLst/>
            <a:cxnLst/>
            <a:rect l="l" t="t" r="r" b="b"/>
            <a:pathLst>
              <a:path w="268325" h="268325">
                <a:moveTo>
                  <a:pt x="33541" y="0"/>
                </a:moveTo>
                <a:lnTo>
                  <a:pt x="234784" y="0"/>
                </a:lnTo>
                <a:cubicBezTo>
                  <a:pt x="253308" y="0"/>
                  <a:pt x="268325" y="15017"/>
                  <a:pt x="268325" y="33541"/>
                </a:cubicBezTo>
                <a:lnTo>
                  <a:pt x="268325" y="234784"/>
                </a:lnTo>
                <a:cubicBezTo>
                  <a:pt x="268325" y="253308"/>
                  <a:pt x="253308" y="268325"/>
                  <a:pt x="234784" y="268325"/>
                </a:cubicBezTo>
                <a:lnTo>
                  <a:pt x="33541" y="268325"/>
                </a:lnTo>
                <a:cubicBezTo>
                  <a:pt x="15017" y="268325"/>
                  <a:pt x="0" y="253308"/>
                  <a:pt x="0" y="234784"/>
                </a:cubicBezTo>
                <a:lnTo>
                  <a:pt x="0" y="33541"/>
                </a:lnTo>
                <a:cubicBezTo>
                  <a:pt x="0" y="15029"/>
                  <a:pt x="15029" y="0"/>
                  <a:pt x="33541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64" name="Text 62"/>
          <p:cNvSpPr/>
          <p:nvPr/>
        </p:nvSpPr>
        <p:spPr>
          <a:xfrm>
            <a:off x="6113609" y="4789588"/>
            <a:ext cx="335406" cy="2683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56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516096" y="4789588"/>
            <a:ext cx="3303747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Dynamic Analysis (if needed)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6516096" y="4990831"/>
            <a:ext cx="3295362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Debug in sandbox (x64dbg). Monitor with ProcMon/Wireshark.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338760" y="5403387"/>
            <a:ext cx="5708606" cy="610439"/>
          </a:xfrm>
          <a:custGeom>
            <a:avLst/>
            <a:gdLst/>
            <a:ahLst/>
            <a:cxnLst/>
            <a:rect l="l" t="t" r="r" b="b"/>
            <a:pathLst>
              <a:path w="5708606" h="610439">
                <a:moveTo>
                  <a:pt x="33544" y="0"/>
                </a:moveTo>
                <a:lnTo>
                  <a:pt x="5675063" y="0"/>
                </a:lnTo>
                <a:cubicBezTo>
                  <a:pt x="5693588" y="0"/>
                  <a:pt x="5708606" y="15018"/>
                  <a:pt x="5708606" y="33544"/>
                </a:cubicBezTo>
                <a:lnTo>
                  <a:pt x="5708606" y="576895"/>
                </a:lnTo>
                <a:cubicBezTo>
                  <a:pt x="5708606" y="595421"/>
                  <a:pt x="5693588" y="610439"/>
                  <a:pt x="5675063" y="610439"/>
                </a:cubicBezTo>
                <a:lnTo>
                  <a:pt x="33544" y="610439"/>
                </a:lnTo>
                <a:cubicBezTo>
                  <a:pt x="15018" y="610439"/>
                  <a:pt x="0" y="595421"/>
                  <a:pt x="0" y="576895"/>
                </a:cubicBezTo>
                <a:lnTo>
                  <a:pt x="0" y="33544"/>
                </a:lnTo>
                <a:cubicBezTo>
                  <a:pt x="0" y="15018"/>
                  <a:pt x="15018" y="0"/>
                  <a:pt x="33544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68" name="Shape 66"/>
          <p:cNvSpPr/>
          <p:nvPr/>
        </p:nvSpPr>
        <p:spPr>
          <a:xfrm>
            <a:off x="459506" y="5540902"/>
            <a:ext cx="134162" cy="134162"/>
          </a:xfrm>
          <a:custGeom>
            <a:avLst/>
            <a:gdLst/>
            <a:ahLst/>
            <a:cxnLst/>
            <a:rect l="l" t="t" r="r" b="b"/>
            <a:pathLst>
              <a:path w="134162" h="134162">
                <a:moveTo>
                  <a:pt x="67081" y="0"/>
                </a:moveTo>
                <a:cubicBezTo>
                  <a:pt x="68287" y="0"/>
                  <a:pt x="69492" y="262"/>
                  <a:pt x="70592" y="760"/>
                </a:cubicBezTo>
                <a:lnTo>
                  <a:pt x="119960" y="21697"/>
                </a:lnTo>
                <a:cubicBezTo>
                  <a:pt x="125725" y="24133"/>
                  <a:pt x="130022" y="29820"/>
                  <a:pt x="129996" y="36685"/>
                </a:cubicBezTo>
                <a:cubicBezTo>
                  <a:pt x="129865" y="62679"/>
                  <a:pt x="119174" y="110238"/>
                  <a:pt x="74025" y="131856"/>
                </a:cubicBezTo>
                <a:cubicBezTo>
                  <a:pt x="69649" y="133953"/>
                  <a:pt x="64566" y="133953"/>
                  <a:pt x="60190" y="131856"/>
                </a:cubicBezTo>
                <a:cubicBezTo>
                  <a:pt x="15015" y="110238"/>
                  <a:pt x="4350" y="62679"/>
                  <a:pt x="4219" y="36685"/>
                </a:cubicBezTo>
                <a:cubicBezTo>
                  <a:pt x="4193" y="29820"/>
                  <a:pt x="8490" y="24133"/>
                  <a:pt x="14255" y="21697"/>
                </a:cubicBezTo>
                <a:lnTo>
                  <a:pt x="63596" y="760"/>
                </a:lnTo>
                <a:cubicBezTo>
                  <a:pt x="64697" y="262"/>
                  <a:pt x="65876" y="0"/>
                  <a:pt x="67081" y="0"/>
                </a:cubicBezTo>
                <a:close/>
                <a:moveTo>
                  <a:pt x="67081" y="17504"/>
                </a:moveTo>
                <a:lnTo>
                  <a:pt x="67081" y="116580"/>
                </a:lnTo>
                <a:cubicBezTo>
                  <a:pt x="103242" y="99076"/>
                  <a:pt x="112964" y="60294"/>
                  <a:pt x="113199" y="37078"/>
                </a:cubicBezTo>
                <a:lnTo>
                  <a:pt x="67081" y="17530"/>
                </a:lnTo>
                <a:lnTo>
                  <a:pt x="67081" y="1753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9" name="Text 67"/>
          <p:cNvSpPr/>
          <p:nvPr/>
        </p:nvSpPr>
        <p:spPr>
          <a:xfrm>
            <a:off x="677520" y="5507361"/>
            <a:ext cx="746278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Safety First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442736" y="5742145"/>
            <a:ext cx="5559351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Always analyze malware in isolated VMs. Never on production systems.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6150504" y="5403387"/>
            <a:ext cx="5708606" cy="610439"/>
          </a:xfrm>
          <a:custGeom>
            <a:avLst/>
            <a:gdLst/>
            <a:ahLst/>
            <a:cxnLst/>
            <a:rect l="l" t="t" r="r" b="b"/>
            <a:pathLst>
              <a:path w="5708606" h="610439">
                <a:moveTo>
                  <a:pt x="33544" y="0"/>
                </a:moveTo>
                <a:lnTo>
                  <a:pt x="5675063" y="0"/>
                </a:lnTo>
                <a:cubicBezTo>
                  <a:pt x="5693588" y="0"/>
                  <a:pt x="5708606" y="15018"/>
                  <a:pt x="5708606" y="33544"/>
                </a:cubicBezTo>
                <a:lnTo>
                  <a:pt x="5708606" y="576895"/>
                </a:lnTo>
                <a:cubicBezTo>
                  <a:pt x="5708606" y="595421"/>
                  <a:pt x="5693588" y="610439"/>
                  <a:pt x="5675063" y="610439"/>
                </a:cubicBezTo>
                <a:lnTo>
                  <a:pt x="33544" y="610439"/>
                </a:lnTo>
                <a:cubicBezTo>
                  <a:pt x="15018" y="610439"/>
                  <a:pt x="0" y="595421"/>
                  <a:pt x="0" y="576895"/>
                </a:cubicBezTo>
                <a:lnTo>
                  <a:pt x="0" y="33544"/>
                </a:lnTo>
                <a:cubicBezTo>
                  <a:pt x="0" y="15018"/>
                  <a:pt x="15018" y="0"/>
                  <a:pt x="33544" y="0"/>
                </a:cubicBezTo>
                <a:close/>
              </a:path>
            </a:pathLst>
          </a:custGeom>
          <a:solidFill>
            <a:srgbClr val="2DD4BF">
              <a:alpha val="10196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72" name="Shape 70"/>
          <p:cNvSpPr/>
          <p:nvPr/>
        </p:nvSpPr>
        <p:spPr>
          <a:xfrm>
            <a:off x="6279635" y="5540902"/>
            <a:ext cx="117392" cy="134162"/>
          </a:xfrm>
          <a:custGeom>
            <a:avLst/>
            <a:gdLst/>
            <a:ahLst/>
            <a:cxnLst/>
            <a:rect l="l" t="t" r="r" b="b"/>
            <a:pathLst>
              <a:path w="117392" h="134162">
                <a:moveTo>
                  <a:pt x="117392" y="53927"/>
                </a:moveTo>
                <a:cubicBezTo>
                  <a:pt x="113514" y="56495"/>
                  <a:pt x="109059" y="58565"/>
                  <a:pt x="104421" y="60216"/>
                </a:cubicBezTo>
                <a:cubicBezTo>
                  <a:pt x="92106" y="64618"/>
                  <a:pt x="75938" y="67081"/>
                  <a:pt x="58696" y="67081"/>
                </a:cubicBezTo>
                <a:cubicBezTo>
                  <a:pt x="41454" y="67081"/>
                  <a:pt x="25260" y="64592"/>
                  <a:pt x="12971" y="60216"/>
                </a:cubicBezTo>
                <a:cubicBezTo>
                  <a:pt x="8359" y="58565"/>
                  <a:pt x="3878" y="56495"/>
                  <a:pt x="0" y="53927"/>
                </a:cubicBezTo>
                <a:lnTo>
                  <a:pt x="0" y="75466"/>
                </a:lnTo>
                <a:cubicBezTo>
                  <a:pt x="0" y="87048"/>
                  <a:pt x="26282" y="96429"/>
                  <a:pt x="58696" y="96429"/>
                </a:cubicBezTo>
                <a:cubicBezTo>
                  <a:pt x="91110" y="96429"/>
                  <a:pt x="117392" y="87048"/>
                  <a:pt x="117392" y="75466"/>
                </a:cubicBezTo>
                <a:lnTo>
                  <a:pt x="117392" y="53927"/>
                </a:lnTo>
                <a:close/>
                <a:moveTo>
                  <a:pt x="117392" y="33541"/>
                </a:moveTo>
                <a:lnTo>
                  <a:pt x="117392" y="20963"/>
                </a:lnTo>
                <a:cubicBezTo>
                  <a:pt x="117392" y="9381"/>
                  <a:pt x="91110" y="0"/>
                  <a:pt x="58696" y="0"/>
                </a:cubicBezTo>
                <a:cubicBezTo>
                  <a:pt x="26282" y="0"/>
                  <a:pt x="0" y="9381"/>
                  <a:pt x="0" y="20963"/>
                </a:cubicBezTo>
                <a:lnTo>
                  <a:pt x="0" y="33541"/>
                </a:lnTo>
                <a:cubicBezTo>
                  <a:pt x="0" y="45123"/>
                  <a:pt x="26282" y="54503"/>
                  <a:pt x="58696" y="54503"/>
                </a:cubicBezTo>
                <a:cubicBezTo>
                  <a:pt x="91110" y="54503"/>
                  <a:pt x="117392" y="45123"/>
                  <a:pt x="117392" y="33541"/>
                </a:cubicBezTo>
                <a:close/>
                <a:moveTo>
                  <a:pt x="104421" y="102142"/>
                </a:moveTo>
                <a:cubicBezTo>
                  <a:pt x="92132" y="106518"/>
                  <a:pt x="75964" y="109007"/>
                  <a:pt x="58696" y="109007"/>
                </a:cubicBezTo>
                <a:cubicBezTo>
                  <a:pt x="41428" y="109007"/>
                  <a:pt x="25260" y="106518"/>
                  <a:pt x="12971" y="102142"/>
                </a:cubicBezTo>
                <a:cubicBezTo>
                  <a:pt x="8359" y="100491"/>
                  <a:pt x="3878" y="98421"/>
                  <a:pt x="0" y="95853"/>
                </a:cubicBezTo>
                <a:lnTo>
                  <a:pt x="0" y="113199"/>
                </a:lnTo>
                <a:cubicBezTo>
                  <a:pt x="0" y="124781"/>
                  <a:pt x="26282" y="134162"/>
                  <a:pt x="58696" y="134162"/>
                </a:cubicBezTo>
                <a:cubicBezTo>
                  <a:pt x="91110" y="134162"/>
                  <a:pt x="117392" y="124781"/>
                  <a:pt x="117392" y="113199"/>
                </a:cubicBezTo>
                <a:lnTo>
                  <a:pt x="117392" y="95853"/>
                </a:lnTo>
                <a:cubicBezTo>
                  <a:pt x="113514" y="98421"/>
                  <a:pt x="109059" y="100491"/>
                  <a:pt x="104421" y="102142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73" name="Text 71"/>
          <p:cNvSpPr/>
          <p:nvPr/>
        </p:nvSpPr>
        <p:spPr>
          <a:xfrm>
            <a:off x="6489263" y="5507361"/>
            <a:ext cx="981062" cy="20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56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Online Services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6254479" y="5742145"/>
            <a:ext cx="5559351" cy="1677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24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VirusTotal, Hybrid Analysis, MalwareBazaar, unpac.me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8053b6b43aa10357a295cf064bdfc69558752237.jpg"/>
          <p:cNvPicPr>
            <a:picLocks noChangeAspect="1"/>
          </p:cNvPicPr>
          <p:nvPr/>
        </p:nvPicPr>
        <p:blipFill>
          <a:blip r:embed="rId3">
            <a:alphaModFix amt="30000"/>
          </a:blip>
          <a:srcRect l="14444" r="14444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>
                  <a:alpha val="95000"/>
                </a:srgbClr>
              </a:gs>
              <a:gs pos="50000">
                <a:srgbClr val="0F172A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226699"/>
            <a:ext cx="1293495" cy="426720"/>
          </a:xfrm>
          <a:custGeom>
            <a:avLst/>
            <a:gdLst/>
            <a:ahLst/>
            <a:cxnLst/>
            <a:rect l="l" t="t" r="r" b="b"/>
            <a:pathLst>
              <a:path w="1293495" h="426720">
                <a:moveTo>
                  <a:pt x="38102" y="0"/>
                </a:moveTo>
                <a:lnTo>
                  <a:pt x="1255393" y="0"/>
                </a:lnTo>
                <a:cubicBezTo>
                  <a:pt x="1276436" y="0"/>
                  <a:pt x="1293495" y="17059"/>
                  <a:pt x="1293495" y="38102"/>
                </a:cubicBezTo>
                <a:lnTo>
                  <a:pt x="1293495" y="388618"/>
                </a:lnTo>
                <a:cubicBezTo>
                  <a:pt x="1293495" y="409661"/>
                  <a:pt x="1276436" y="426720"/>
                  <a:pt x="1255393" y="426720"/>
                </a:cubicBezTo>
                <a:lnTo>
                  <a:pt x="38102" y="426720"/>
                </a:lnTo>
                <a:cubicBezTo>
                  <a:pt x="17059" y="426720"/>
                  <a:pt x="0" y="409661"/>
                  <a:pt x="0" y="38861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 w="10160">
            <a:solidFill>
              <a:srgbClr val="2DD4BF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1020" y="314325"/>
            <a:ext cx="1064419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kern="0" spc="135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SUMMARY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137289"/>
            <a:ext cx="1236226" cy="81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851664"/>
            <a:ext cx="3114199" cy="8153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Takeaways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00050" y="2924175"/>
            <a:ext cx="5619750" cy="1371600"/>
          </a:xfrm>
          <a:custGeom>
            <a:avLst/>
            <a:gdLst/>
            <a:ahLst/>
            <a:cxnLst/>
            <a:rect l="l" t="t" r="r" b="b"/>
            <a:pathLst>
              <a:path w="5619750" h="1371600">
                <a:moveTo>
                  <a:pt x="0" y="0"/>
                </a:moveTo>
                <a:lnTo>
                  <a:pt x="5581647" y="0"/>
                </a:lnTo>
                <a:cubicBezTo>
                  <a:pt x="5602691" y="0"/>
                  <a:pt x="5619750" y="17059"/>
                  <a:pt x="5619750" y="38103"/>
                </a:cubicBezTo>
                <a:lnTo>
                  <a:pt x="5619750" y="1333497"/>
                </a:lnTo>
                <a:cubicBezTo>
                  <a:pt x="5619750" y="1354541"/>
                  <a:pt x="5602691" y="1371600"/>
                  <a:pt x="5581647" y="1371600"/>
                </a:cubicBez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334155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400050" y="2924175"/>
            <a:ext cx="38100" cy="1371600"/>
          </a:xfrm>
          <a:custGeom>
            <a:avLst/>
            <a:gdLst/>
            <a:ahLst/>
            <a:cxnLst/>
            <a:rect l="l" t="t" r="r" b="b"/>
            <a:pathLst>
              <a:path w="38100" h="1371600">
                <a:moveTo>
                  <a:pt x="0" y="0"/>
                </a:moveTo>
                <a:lnTo>
                  <a:pt x="38100" y="0"/>
                </a:lnTo>
                <a:lnTo>
                  <a:pt x="381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10" name="Shape 7"/>
          <p:cNvSpPr/>
          <p:nvPr/>
        </p:nvSpPr>
        <p:spPr>
          <a:xfrm>
            <a:off x="571500" y="3076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8098" y="0"/>
                </a:moveTo>
                <a:lnTo>
                  <a:pt x="419102" y="0"/>
                </a:lnTo>
                <a:cubicBezTo>
                  <a:pt x="440143" y="0"/>
                  <a:pt x="457200" y="17057"/>
                  <a:pt x="457200" y="38098"/>
                </a:cubicBezTo>
                <a:lnTo>
                  <a:pt x="457200" y="419102"/>
                </a:lnTo>
                <a:cubicBezTo>
                  <a:pt x="457200" y="440143"/>
                  <a:pt x="440143" y="457200"/>
                  <a:pt x="419102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04850" y="32099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1438" y="23812"/>
                </a:moveTo>
                <a:cubicBezTo>
                  <a:pt x="71438" y="17227"/>
                  <a:pt x="76758" y="11906"/>
                  <a:pt x="83344" y="11906"/>
                </a:cubicBezTo>
                <a:lnTo>
                  <a:pt x="107156" y="11906"/>
                </a:lnTo>
                <a:cubicBezTo>
                  <a:pt x="113742" y="11906"/>
                  <a:pt x="119063" y="17227"/>
                  <a:pt x="119063" y="23812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104180" y="59531"/>
                </a:lnTo>
                <a:lnTo>
                  <a:pt x="104180" y="83344"/>
                </a:lnTo>
                <a:lnTo>
                  <a:pt x="148828" y="83344"/>
                </a:lnTo>
                <a:cubicBezTo>
                  <a:pt x="163637" y="83344"/>
                  <a:pt x="175617" y="95324"/>
                  <a:pt x="175617" y="110133"/>
                </a:cubicBezTo>
                <a:lnTo>
                  <a:pt x="175617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lnTo>
                  <a:pt x="190500" y="166688"/>
                </a:lnTo>
                <a:cubicBezTo>
                  <a:pt x="190500" y="173273"/>
                  <a:pt x="185179" y="178594"/>
                  <a:pt x="178594" y="178594"/>
                </a:cubicBezTo>
                <a:lnTo>
                  <a:pt x="154781" y="178594"/>
                </a:lnTo>
                <a:cubicBezTo>
                  <a:pt x="148196" y="178594"/>
                  <a:pt x="142875" y="173273"/>
                  <a:pt x="142875" y="166688"/>
                </a:cubicBezTo>
                <a:lnTo>
                  <a:pt x="142875" y="142875"/>
                </a:lnTo>
                <a:cubicBezTo>
                  <a:pt x="142875" y="136289"/>
                  <a:pt x="148196" y="130969"/>
                  <a:pt x="154781" y="130969"/>
                </a:cubicBezTo>
                <a:lnTo>
                  <a:pt x="157758" y="130969"/>
                </a:lnTo>
                <a:lnTo>
                  <a:pt x="157758" y="110133"/>
                </a:lnTo>
                <a:cubicBezTo>
                  <a:pt x="157758" y="105184"/>
                  <a:pt x="153777" y="101203"/>
                  <a:pt x="148828" y="101203"/>
                </a:cubicBezTo>
                <a:lnTo>
                  <a:pt x="104180" y="101203"/>
                </a:lnTo>
                <a:lnTo>
                  <a:pt x="104180" y="130969"/>
                </a:lnTo>
                <a:lnTo>
                  <a:pt x="107156" y="130969"/>
                </a:lnTo>
                <a:cubicBezTo>
                  <a:pt x="113742" y="130969"/>
                  <a:pt x="119063" y="136289"/>
                  <a:pt x="119063" y="142875"/>
                </a:cubicBezTo>
                <a:lnTo>
                  <a:pt x="119063" y="166688"/>
                </a:lnTo>
                <a:cubicBezTo>
                  <a:pt x="119063" y="173273"/>
                  <a:pt x="113742" y="178594"/>
                  <a:pt x="107156" y="178594"/>
                </a:cubicBezTo>
                <a:lnTo>
                  <a:pt x="83344" y="178594"/>
                </a:lnTo>
                <a:cubicBezTo>
                  <a:pt x="76758" y="178594"/>
                  <a:pt x="71438" y="173273"/>
                  <a:pt x="71438" y="166688"/>
                </a:cubicBezTo>
                <a:lnTo>
                  <a:pt x="71438" y="142875"/>
                </a:lnTo>
                <a:cubicBezTo>
                  <a:pt x="71438" y="136289"/>
                  <a:pt x="76758" y="130969"/>
                  <a:pt x="83344" y="130969"/>
                </a:cubicBezTo>
                <a:lnTo>
                  <a:pt x="86320" y="130969"/>
                </a:lnTo>
                <a:lnTo>
                  <a:pt x="86320" y="101203"/>
                </a:lnTo>
                <a:lnTo>
                  <a:pt x="41672" y="101203"/>
                </a:lnTo>
                <a:cubicBezTo>
                  <a:pt x="36723" y="101203"/>
                  <a:pt x="32742" y="105184"/>
                  <a:pt x="32742" y="110133"/>
                </a:cubicBezTo>
                <a:lnTo>
                  <a:pt x="32742" y="130969"/>
                </a:lnTo>
                <a:lnTo>
                  <a:pt x="35719" y="130969"/>
                </a:lnTo>
                <a:cubicBezTo>
                  <a:pt x="42304" y="130969"/>
                  <a:pt x="47625" y="136289"/>
                  <a:pt x="47625" y="142875"/>
                </a:cubicBezTo>
                <a:lnTo>
                  <a:pt x="47625" y="166688"/>
                </a:lnTo>
                <a:cubicBezTo>
                  <a:pt x="47625" y="173273"/>
                  <a:pt x="42304" y="178594"/>
                  <a:pt x="35719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42875"/>
                </a:lnTo>
                <a:cubicBezTo>
                  <a:pt x="0" y="136289"/>
                  <a:pt x="5321" y="130969"/>
                  <a:pt x="11906" y="130969"/>
                </a:cubicBezTo>
                <a:lnTo>
                  <a:pt x="14883" y="130969"/>
                </a:lnTo>
                <a:lnTo>
                  <a:pt x="14883" y="110133"/>
                </a:lnTo>
                <a:cubicBezTo>
                  <a:pt x="14883" y="95324"/>
                  <a:pt x="26863" y="83344"/>
                  <a:pt x="41672" y="83344"/>
                </a:cubicBezTo>
                <a:lnTo>
                  <a:pt x="86320" y="83344"/>
                </a:lnTo>
                <a:lnTo>
                  <a:pt x="86320" y="59531"/>
                </a:lnTo>
                <a:lnTo>
                  <a:pt x="83344" y="59531"/>
                </a:lnTo>
                <a:cubicBezTo>
                  <a:pt x="76758" y="59531"/>
                  <a:pt x="71438" y="54211"/>
                  <a:pt x="71438" y="47625"/>
                </a:cubicBezTo>
                <a:lnTo>
                  <a:pt x="71438" y="23812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12" name="Text 9"/>
          <p:cNvSpPr/>
          <p:nvPr/>
        </p:nvSpPr>
        <p:spPr>
          <a:xfrm>
            <a:off x="1143000" y="3152775"/>
            <a:ext cx="19335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Structure Mastery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71500" y="3648075"/>
            <a:ext cx="5372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Understanding headers, sections, and the import/export mechanism is fundamental to malware analysis.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191250" y="2924175"/>
            <a:ext cx="5619750" cy="1371600"/>
          </a:xfrm>
          <a:custGeom>
            <a:avLst/>
            <a:gdLst/>
            <a:ahLst/>
            <a:cxnLst/>
            <a:rect l="l" t="t" r="r" b="b"/>
            <a:pathLst>
              <a:path w="5619750" h="1371600">
                <a:moveTo>
                  <a:pt x="0" y="0"/>
                </a:moveTo>
                <a:lnTo>
                  <a:pt x="5581647" y="0"/>
                </a:lnTo>
                <a:cubicBezTo>
                  <a:pt x="5602691" y="0"/>
                  <a:pt x="5619750" y="17059"/>
                  <a:pt x="5619750" y="38103"/>
                </a:cubicBezTo>
                <a:lnTo>
                  <a:pt x="5619750" y="1333497"/>
                </a:lnTo>
                <a:cubicBezTo>
                  <a:pt x="5619750" y="1354541"/>
                  <a:pt x="5602691" y="1371600"/>
                  <a:pt x="5581647" y="1371600"/>
                </a:cubicBez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334155">
              <a:alpha val="2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6191250" y="2924175"/>
            <a:ext cx="38100" cy="1371600"/>
          </a:xfrm>
          <a:custGeom>
            <a:avLst/>
            <a:gdLst/>
            <a:ahLst/>
            <a:cxnLst/>
            <a:rect l="l" t="t" r="r" b="b"/>
            <a:pathLst>
              <a:path w="38100" h="1371600">
                <a:moveTo>
                  <a:pt x="0" y="0"/>
                </a:moveTo>
                <a:lnTo>
                  <a:pt x="38100" y="0"/>
                </a:lnTo>
                <a:lnTo>
                  <a:pt x="381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2700" y="3076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8098" y="0"/>
                </a:moveTo>
                <a:lnTo>
                  <a:pt x="419102" y="0"/>
                </a:lnTo>
                <a:cubicBezTo>
                  <a:pt x="440143" y="0"/>
                  <a:pt x="457200" y="17057"/>
                  <a:pt x="457200" y="38098"/>
                </a:cubicBezTo>
                <a:lnTo>
                  <a:pt x="457200" y="419102"/>
                </a:lnTo>
                <a:cubicBezTo>
                  <a:pt x="457200" y="440143"/>
                  <a:pt x="440143" y="457200"/>
                  <a:pt x="419102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6496050" y="32099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4781" y="77391"/>
                </a:moveTo>
                <a:cubicBezTo>
                  <a:pt x="154781" y="94469"/>
                  <a:pt x="149237" y="110244"/>
                  <a:pt x="139898" y="123044"/>
                </a:cubicBezTo>
                <a:lnTo>
                  <a:pt x="187003" y="170185"/>
                </a:lnTo>
                <a:cubicBezTo>
                  <a:pt x="191653" y="174836"/>
                  <a:pt x="191653" y="182389"/>
                  <a:pt x="187003" y="187040"/>
                </a:cubicBezTo>
                <a:cubicBezTo>
                  <a:pt x="182352" y="191691"/>
                  <a:pt x="174799" y="191691"/>
                  <a:pt x="170148" y="187040"/>
                </a:cubicBezTo>
                <a:lnTo>
                  <a:pt x="123044" y="139898"/>
                </a:lnTo>
                <a:cubicBezTo>
                  <a:pt x="110244" y="149237"/>
                  <a:pt x="94469" y="154781"/>
                  <a:pt x="77391" y="154781"/>
                </a:cubicBezTo>
                <a:cubicBezTo>
                  <a:pt x="34640" y="154781"/>
                  <a:pt x="0" y="120142"/>
                  <a:pt x="0" y="77391"/>
                </a:cubicBezTo>
                <a:cubicBezTo>
                  <a:pt x="0" y="34640"/>
                  <a:pt x="34640" y="0"/>
                  <a:pt x="77391" y="0"/>
                </a:cubicBezTo>
                <a:cubicBezTo>
                  <a:pt x="120142" y="0"/>
                  <a:pt x="154781" y="34640"/>
                  <a:pt x="154781" y="77391"/>
                </a:cubicBezTo>
                <a:close/>
                <a:moveTo>
                  <a:pt x="77391" y="41672"/>
                </a:moveTo>
                <a:cubicBezTo>
                  <a:pt x="72442" y="41672"/>
                  <a:pt x="68461" y="45653"/>
                  <a:pt x="68461" y="50602"/>
                </a:cubicBezTo>
                <a:lnTo>
                  <a:pt x="68461" y="68461"/>
                </a:lnTo>
                <a:lnTo>
                  <a:pt x="50602" y="68461"/>
                </a:lnTo>
                <a:cubicBezTo>
                  <a:pt x="45653" y="68461"/>
                  <a:pt x="41672" y="72442"/>
                  <a:pt x="41672" y="77391"/>
                </a:cubicBezTo>
                <a:cubicBezTo>
                  <a:pt x="41672" y="82339"/>
                  <a:pt x="45653" y="86320"/>
                  <a:pt x="50602" y="86320"/>
                </a:cubicBezTo>
                <a:lnTo>
                  <a:pt x="68461" y="86320"/>
                </a:lnTo>
                <a:lnTo>
                  <a:pt x="68461" y="104180"/>
                </a:lnTo>
                <a:cubicBezTo>
                  <a:pt x="68461" y="109128"/>
                  <a:pt x="72442" y="113109"/>
                  <a:pt x="77391" y="113109"/>
                </a:cubicBezTo>
                <a:cubicBezTo>
                  <a:pt x="82339" y="113109"/>
                  <a:pt x="86320" y="109128"/>
                  <a:pt x="86320" y="104180"/>
                </a:cubicBezTo>
                <a:lnTo>
                  <a:pt x="86320" y="86320"/>
                </a:lnTo>
                <a:lnTo>
                  <a:pt x="104180" y="86320"/>
                </a:lnTo>
                <a:cubicBezTo>
                  <a:pt x="109128" y="86320"/>
                  <a:pt x="113109" y="82339"/>
                  <a:pt x="113109" y="77391"/>
                </a:cubicBezTo>
                <a:cubicBezTo>
                  <a:pt x="113109" y="72442"/>
                  <a:pt x="109128" y="68461"/>
                  <a:pt x="104180" y="68461"/>
                </a:cubicBezTo>
                <a:lnTo>
                  <a:pt x="86320" y="68461"/>
                </a:lnTo>
                <a:lnTo>
                  <a:pt x="86320" y="50602"/>
                </a:lnTo>
                <a:cubicBezTo>
                  <a:pt x="86320" y="45653"/>
                  <a:pt x="82339" y="41672"/>
                  <a:pt x="77391" y="41672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8" name="Text 15"/>
          <p:cNvSpPr/>
          <p:nvPr/>
        </p:nvSpPr>
        <p:spPr>
          <a:xfrm>
            <a:off x="6934200" y="3152775"/>
            <a:ext cx="20383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Anomaly Detection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362700" y="3648075"/>
            <a:ext cx="5372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 entropy, unusual section names, and suspicious permissions are key indicators of malicious intent.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00050" y="4448175"/>
            <a:ext cx="5619750" cy="1371600"/>
          </a:xfrm>
          <a:custGeom>
            <a:avLst/>
            <a:gdLst/>
            <a:ahLst/>
            <a:cxnLst/>
            <a:rect l="l" t="t" r="r" b="b"/>
            <a:pathLst>
              <a:path w="5619750" h="1371600">
                <a:moveTo>
                  <a:pt x="0" y="0"/>
                </a:moveTo>
                <a:lnTo>
                  <a:pt x="5581647" y="0"/>
                </a:lnTo>
                <a:cubicBezTo>
                  <a:pt x="5602691" y="0"/>
                  <a:pt x="5619750" y="17059"/>
                  <a:pt x="5619750" y="38103"/>
                </a:cubicBezTo>
                <a:lnTo>
                  <a:pt x="5619750" y="1333497"/>
                </a:lnTo>
                <a:cubicBezTo>
                  <a:pt x="5619750" y="1354541"/>
                  <a:pt x="5602691" y="1371600"/>
                  <a:pt x="5581647" y="1371600"/>
                </a:cubicBez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334155">
              <a:alpha val="2000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400050" y="4448175"/>
            <a:ext cx="38100" cy="1371600"/>
          </a:xfrm>
          <a:custGeom>
            <a:avLst/>
            <a:gdLst/>
            <a:ahLst/>
            <a:cxnLst/>
            <a:rect l="l" t="t" r="r" b="b"/>
            <a:pathLst>
              <a:path w="38100" h="1371600">
                <a:moveTo>
                  <a:pt x="0" y="0"/>
                </a:moveTo>
                <a:lnTo>
                  <a:pt x="38100" y="0"/>
                </a:lnTo>
                <a:lnTo>
                  <a:pt x="381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22" name="Shape 19"/>
          <p:cNvSpPr/>
          <p:nvPr/>
        </p:nvSpPr>
        <p:spPr>
          <a:xfrm>
            <a:off x="571500" y="4600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8098" y="0"/>
                </a:moveTo>
                <a:lnTo>
                  <a:pt x="419102" y="0"/>
                </a:lnTo>
                <a:cubicBezTo>
                  <a:pt x="440143" y="0"/>
                  <a:pt x="457200" y="17057"/>
                  <a:pt x="457200" y="38098"/>
                </a:cubicBezTo>
                <a:lnTo>
                  <a:pt x="457200" y="419102"/>
                </a:lnTo>
                <a:cubicBezTo>
                  <a:pt x="457200" y="440143"/>
                  <a:pt x="440143" y="457200"/>
                  <a:pt x="419102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704850" y="47339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5484" y="20836"/>
                </a:moveTo>
                <a:lnTo>
                  <a:pt x="65484" y="35719"/>
                </a:lnTo>
                <a:lnTo>
                  <a:pt x="125016" y="35719"/>
                </a:lnTo>
                <a:lnTo>
                  <a:pt x="125016" y="20836"/>
                </a:lnTo>
                <a:cubicBezTo>
                  <a:pt x="125016" y="19199"/>
                  <a:pt x="123676" y="17859"/>
                  <a:pt x="122039" y="17859"/>
                </a:cubicBezTo>
                <a:lnTo>
                  <a:pt x="68461" y="17859"/>
                </a:lnTo>
                <a:cubicBezTo>
                  <a:pt x="66824" y="17859"/>
                  <a:pt x="65484" y="19199"/>
                  <a:pt x="65484" y="20836"/>
                </a:cubicBezTo>
                <a:close/>
                <a:moveTo>
                  <a:pt x="47625" y="35719"/>
                </a:moveTo>
                <a:lnTo>
                  <a:pt x="47625" y="20836"/>
                </a:lnTo>
                <a:cubicBezTo>
                  <a:pt x="47625" y="9339"/>
                  <a:pt x="56964" y="0"/>
                  <a:pt x="68461" y="0"/>
                </a:cubicBezTo>
                <a:lnTo>
                  <a:pt x="122039" y="0"/>
                </a:lnTo>
                <a:cubicBezTo>
                  <a:pt x="133536" y="0"/>
                  <a:pt x="142875" y="9339"/>
                  <a:pt x="142875" y="20836"/>
                </a:cubicBezTo>
                <a:lnTo>
                  <a:pt x="142875" y="35719"/>
                </a:lnTo>
                <a:lnTo>
                  <a:pt x="153330" y="35719"/>
                </a:lnTo>
                <a:cubicBezTo>
                  <a:pt x="158055" y="35719"/>
                  <a:pt x="162595" y="37616"/>
                  <a:pt x="165943" y="40965"/>
                </a:cubicBezTo>
                <a:lnTo>
                  <a:pt x="185254" y="60275"/>
                </a:lnTo>
                <a:cubicBezTo>
                  <a:pt x="188602" y="63624"/>
                  <a:pt x="190500" y="68163"/>
                  <a:pt x="190500" y="72889"/>
                </a:cubicBezTo>
                <a:lnTo>
                  <a:pt x="190500" y="101203"/>
                </a:lnTo>
                <a:lnTo>
                  <a:pt x="139898" y="101203"/>
                </a:lnTo>
                <a:lnTo>
                  <a:pt x="139898" y="95250"/>
                </a:lnTo>
                <a:cubicBezTo>
                  <a:pt x="139898" y="90301"/>
                  <a:pt x="135917" y="86320"/>
                  <a:pt x="130969" y="86320"/>
                </a:cubicBezTo>
                <a:cubicBezTo>
                  <a:pt x="126020" y="86320"/>
                  <a:pt x="122039" y="90301"/>
                  <a:pt x="122039" y="95250"/>
                </a:cubicBezTo>
                <a:lnTo>
                  <a:pt x="122039" y="101203"/>
                </a:lnTo>
                <a:lnTo>
                  <a:pt x="68461" y="101203"/>
                </a:lnTo>
                <a:lnTo>
                  <a:pt x="68461" y="95250"/>
                </a:lnTo>
                <a:cubicBezTo>
                  <a:pt x="68461" y="90301"/>
                  <a:pt x="64480" y="86320"/>
                  <a:pt x="59531" y="86320"/>
                </a:cubicBezTo>
                <a:cubicBezTo>
                  <a:pt x="54583" y="86320"/>
                  <a:pt x="50602" y="90301"/>
                  <a:pt x="50602" y="95250"/>
                </a:cubicBezTo>
                <a:lnTo>
                  <a:pt x="50602" y="101203"/>
                </a:lnTo>
                <a:lnTo>
                  <a:pt x="0" y="101203"/>
                </a:lnTo>
                <a:lnTo>
                  <a:pt x="0" y="72889"/>
                </a:lnTo>
                <a:cubicBezTo>
                  <a:pt x="0" y="68163"/>
                  <a:pt x="1898" y="63624"/>
                  <a:pt x="5246" y="60275"/>
                </a:cubicBezTo>
                <a:lnTo>
                  <a:pt x="24557" y="40965"/>
                </a:lnTo>
                <a:cubicBezTo>
                  <a:pt x="27905" y="37616"/>
                  <a:pt x="32445" y="35719"/>
                  <a:pt x="37170" y="35719"/>
                </a:cubicBezTo>
                <a:lnTo>
                  <a:pt x="47625" y="35719"/>
                </a:lnTo>
                <a:close/>
                <a:moveTo>
                  <a:pt x="0" y="154781"/>
                </a:moveTo>
                <a:lnTo>
                  <a:pt x="0" y="119063"/>
                </a:lnTo>
                <a:lnTo>
                  <a:pt x="50602" y="119063"/>
                </a:lnTo>
                <a:lnTo>
                  <a:pt x="50602" y="125016"/>
                </a:lnTo>
                <a:cubicBezTo>
                  <a:pt x="50602" y="129964"/>
                  <a:pt x="54583" y="133945"/>
                  <a:pt x="59531" y="133945"/>
                </a:cubicBezTo>
                <a:cubicBezTo>
                  <a:pt x="64480" y="133945"/>
                  <a:pt x="68461" y="129964"/>
                  <a:pt x="68461" y="125016"/>
                </a:cubicBezTo>
                <a:lnTo>
                  <a:pt x="68461" y="119063"/>
                </a:lnTo>
                <a:lnTo>
                  <a:pt x="122039" y="119063"/>
                </a:lnTo>
                <a:lnTo>
                  <a:pt x="122039" y="125016"/>
                </a:lnTo>
                <a:cubicBezTo>
                  <a:pt x="122039" y="129964"/>
                  <a:pt x="126020" y="133945"/>
                  <a:pt x="130969" y="133945"/>
                </a:cubicBezTo>
                <a:cubicBezTo>
                  <a:pt x="135917" y="133945"/>
                  <a:pt x="139898" y="129964"/>
                  <a:pt x="139898" y="125016"/>
                </a:cubicBezTo>
                <a:lnTo>
                  <a:pt x="139898" y="119063"/>
                </a:lnTo>
                <a:lnTo>
                  <a:pt x="190500" y="119063"/>
                </a:lnTo>
                <a:lnTo>
                  <a:pt x="190500" y="154781"/>
                </a:lnTo>
                <a:cubicBezTo>
                  <a:pt x="190500" y="167915"/>
                  <a:pt x="179822" y="178594"/>
                  <a:pt x="166688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24" name="Text 21"/>
          <p:cNvSpPr/>
          <p:nvPr/>
        </p:nvSpPr>
        <p:spPr>
          <a:xfrm>
            <a:off x="1143000" y="4676775"/>
            <a:ext cx="1752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Tool Proficiency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571500" y="5172075"/>
            <a:ext cx="5372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Mastery of tools like PE-bear, PEStudio, and DIE enables rapid identification of PE anomalies.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6191250" y="4448175"/>
            <a:ext cx="5619750" cy="1371600"/>
          </a:xfrm>
          <a:custGeom>
            <a:avLst/>
            <a:gdLst/>
            <a:ahLst/>
            <a:cxnLst/>
            <a:rect l="l" t="t" r="r" b="b"/>
            <a:pathLst>
              <a:path w="5619750" h="1371600">
                <a:moveTo>
                  <a:pt x="0" y="0"/>
                </a:moveTo>
                <a:lnTo>
                  <a:pt x="5581647" y="0"/>
                </a:lnTo>
                <a:cubicBezTo>
                  <a:pt x="5602691" y="0"/>
                  <a:pt x="5619750" y="17059"/>
                  <a:pt x="5619750" y="38103"/>
                </a:cubicBezTo>
                <a:lnTo>
                  <a:pt x="5619750" y="1333497"/>
                </a:lnTo>
                <a:cubicBezTo>
                  <a:pt x="5619750" y="1354541"/>
                  <a:pt x="5602691" y="1371600"/>
                  <a:pt x="5581647" y="1371600"/>
                </a:cubicBez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334155">
              <a:alpha val="20000"/>
            </a:srgbClr>
          </a:solidFill>
          <a:ln/>
        </p:spPr>
      </p:sp>
      <p:sp>
        <p:nvSpPr>
          <p:cNvPr id="27" name="Shape 24"/>
          <p:cNvSpPr/>
          <p:nvPr/>
        </p:nvSpPr>
        <p:spPr>
          <a:xfrm>
            <a:off x="6191250" y="4448175"/>
            <a:ext cx="38100" cy="1371600"/>
          </a:xfrm>
          <a:custGeom>
            <a:avLst/>
            <a:gdLst/>
            <a:ahLst/>
            <a:cxnLst/>
            <a:rect l="l" t="t" r="r" b="b"/>
            <a:pathLst>
              <a:path w="38100" h="1371600">
                <a:moveTo>
                  <a:pt x="0" y="0"/>
                </a:moveTo>
                <a:lnTo>
                  <a:pt x="38100" y="0"/>
                </a:lnTo>
                <a:lnTo>
                  <a:pt x="38100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8" name="Shape 25"/>
          <p:cNvSpPr/>
          <p:nvPr/>
        </p:nvSpPr>
        <p:spPr>
          <a:xfrm>
            <a:off x="6362700" y="4600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8098" y="0"/>
                </a:moveTo>
                <a:lnTo>
                  <a:pt x="419102" y="0"/>
                </a:lnTo>
                <a:cubicBezTo>
                  <a:pt x="440143" y="0"/>
                  <a:pt x="457200" y="17057"/>
                  <a:pt x="457200" y="38098"/>
                </a:cubicBezTo>
                <a:lnTo>
                  <a:pt x="457200" y="419102"/>
                </a:lnTo>
                <a:cubicBezTo>
                  <a:pt x="457200" y="440143"/>
                  <a:pt x="440143" y="457200"/>
                  <a:pt x="419102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29" name="Shape 26"/>
          <p:cNvSpPr/>
          <p:nvPr/>
        </p:nvSpPr>
        <p:spPr>
          <a:xfrm>
            <a:off x="6496050" y="47339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9783" y="13506"/>
                </a:moveTo>
                <a:cubicBezTo>
                  <a:pt x="53839" y="16334"/>
                  <a:pt x="54806" y="21915"/>
                  <a:pt x="51978" y="25933"/>
                </a:cubicBezTo>
                <a:lnTo>
                  <a:pt x="31142" y="55699"/>
                </a:lnTo>
                <a:cubicBezTo>
                  <a:pt x="29617" y="57857"/>
                  <a:pt x="27236" y="59234"/>
                  <a:pt x="24594" y="59457"/>
                </a:cubicBezTo>
                <a:cubicBezTo>
                  <a:pt x="21952" y="59680"/>
                  <a:pt x="19348" y="58787"/>
                  <a:pt x="17487" y="56927"/>
                </a:cubicBezTo>
                <a:lnTo>
                  <a:pt x="2604" y="42044"/>
                </a:lnTo>
                <a:cubicBezTo>
                  <a:pt x="-856" y="38546"/>
                  <a:pt x="-856" y="32891"/>
                  <a:pt x="2604" y="29394"/>
                </a:cubicBezTo>
                <a:cubicBezTo>
                  <a:pt x="6065" y="25896"/>
                  <a:pt x="11757" y="25933"/>
                  <a:pt x="15255" y="29394"/>
                </a:cubicBezTo>
                <a:lnTo>
                  <a:pt x="22622" y="36761"/>
                </a:lnTo>
                <a:lnTo>
                  <a:pt x="37356" y="15701"/>
                </a:lnTo>
                <a:cubicBezTo>
                  <a:pt x="40184" y="11646"/>
                  <a:pt x="45765" y="10678"/>
                  <a:pt x="49783" y="13506"/>
                </a:cubicBezTo>
                <a:close/>
                <a:moveTo>
                  <a:pt x="49783" y="73037"/>
                </a:moveTo>
                <a:cubicBezTo>
                  <a:pt x="53839" y="75865"/>
                  <a:pt x="54806" y="81446"/>
                  <a:pt x="51978" y="85465"/>
                </a:cubicBezTo>
                <a:lnTo>
                  <a:pt x="31142" y="115230"/>
                </a:lnTo>
                <a:cubicBezTo>
                  <a:pt x="29617" y="117388"/>
                  <a:pt x="27236" y="118765"/>
                  <a:pt x="24594" y="118988"/>
                </a:cubicBezTo>
                <a:cubicBezTo>
                  <a:pt x="21952" y="119211"/>
                  <a:pt x="19348" y="118318"/>
                  <a:pt x="17487" y="116458"/>
                </a:cubicBezTo>
                <a:lnTo>
                  <a:pt x="2604" y="101575"/>
                </a:lnTo>
                <a:cubicBezTo>
                  <a:pt x="-893" y="98078"/>
                  <a:pt x="-893" y="92422"/>
                  <a:pt x="2604" y="88962"/>
                </a:cubicBezTo>
                <a:cubicBezTo>
                  <a:pt x="6102" y="85502"/>
                  <a:pt x="11757" y="85465"/>
                  <a:pt x="15218" y="88962"/>
                </a:cubicBezTo>
                <a:lnTo>
                  <a:pt x="22585" y="96329"/>
                </a:lnTo>
                <a:lnTo>
                  <a:pt x="37319" y="75270"/>
                </a:lnTo>
                <a:cubicBezTo>
                  <a:pt x="40146" y="71214"/>
                  <a:pt x="45727" y="70247"/>
                  <a:pt x="49746" y="73075"/>
                </a:cubicBezTo>
                <a:close/>
                <a:moveTo>
                  <a:pt x="83344" y="35719"/>
                </a:moveTo>
                <a:cubicBezTo>
                  <a:pt x="83344" y="29133"/>
                  <a:pt x="88664" y="23812"/>
                  <a:pt x="95250" y="23812"/>
                </a:cubicBezTo>
                <a:lnTo>
                  <a:pt x="178594" y="23812"/>
                </a:lnTo>
                <a:cubicBezTo>
                  <a:pt x="185179" y="23812"/>
                  <a:pt x="190500" y="29133"/>
                  <a:pt x="190500" y="35719"/>
                </a:cubicBezTo>
                <a:cubicBezTo>
                  <a:pt x="190500" y="42304"/>
                  <a:pt x="185179" y="47625"/>
                  <a:pt x="178594" y="47625"/>
                </a:cubicBezTo>
                <a:lnTo>
                  <a:pt x="95250" y="47625"/>
                </a:lnTo>
                <a:cubicBezTo>
                  <a:pt x="88664" y="47625"/>
                  <a:pt x="83344" y="42304"/>
                  <a:pt x="83344" y="35719"/>
                </a:cubicBezTo>
                <a:close/>
                <a:moveTo>
                  <a:pt x="83344" y="95250"/>
                </a:moveTo>
                <a:cubicBezTo>
                  <a:pt x="83344" y="88664"/>
                  <a:pt x="88664" y="83344"/>
                  <a:pt x="95250" y="83344"/>
                </a:cubicBezTo>
                <a:lnTo>
                  <a:pt x="178594" y="83344"/>
                </a:lnTo>
                <a:cubicBezTo>
                  <a:pt x="185179" y="83344"/>
                  <a:pt x="190500" y="88664"/>
                  <a:pt x="190500" y="95250"/>
                </a:cubicBezTo>
                <a:cubicBezTo>
                  <a:pt x="190500" y="101836"/>
                  <a:pt x="185179" y="107156"/>
                  <a:pt x="178594" y="107156"/>
                </a:cubicBezTo>
                <a:lnTo>
                  <a:pt x="95250" y="107156"/>
                </a:lnTo>
                <a:cubicBezTo>
                  <a:pt x="88664" y="107156"/>
                  <a:pt x="83344" y="101836"/>
                  <a:pt x="83344" y="95250"/>
                </a:cubicBezTo>
                <a:close/>
                <a:moveTo>
                  <a:pt x="59531" y="154781"/>
                </a:moveTo>
                <a:cubicBezTo>
                  <a:pt x="59531" y="148196"/>
                  <a:pt x="64852" y="142875"/>
                  <a:pt x="71438" y="142875"/>
                </a:cubicBezTo>
                <a:lnTo>
                  <a:pt x="178594" y="142875"/>
                </a:lnTo>
                <a:cubicBezTo>
                  <a:pt x="185179" y="142875"/>
                  <a:pt x="190500" y="148196"/>
                  <a:pt x="190500" y="154781"/>
                </a:cubicBezTo>
                <a:cubicBezTo>
                  <a:pt x="190500" y="161367"/>
                  <a:pt x="185179" y="166688"/>
                  <a:pt x="178594" y="166688"/>
                </a:cubicBezTo>
                <a:lnTo>
                  <a:pt x="71438" y="166688"/>
                </a:lnTo>
                <a:cubicBezTo>
                  <a:pt x="64852" y="166688"/>
                  <a:pt x="59531" y="161367"/>
                  <a:pt x="59531" y="154781"/>
                </a:cubicBezTo>
                <a:close/>
                <a:moveTo>
                  <a:pt x="23812" y="139898"/>
                </a:moveTo>
                <a:cubicBezTo>
                  <a:pt x="32027" y="139898"/>
                  <a:pt x="38695" y="146567"/>
                  <a:pt x="38695" y="154781"/>
                </a:cubicBezTo>
                <a:cubicBezTo>
                  <a:pt x="38695" y="162995"/>
                  <a:pt x="32027" y="169664"/>
                  <a:pt x="23812" y="169664"/>
                </a:cubicBezTo>
                <a:cubicBezTo>
                  <a:pt x="15598" y="169664"/>
                  <a:pt x="8930" y="162995"/>
                  <a:pt x="8930" y="154781"/>
                </a:cubicBezTo>
                <a:cubicBezTo>
                  <a:pt x="8930" y="146567"/>
                  <a:pt x="15598" y="139898"/>
                  <a:pt x="23812" y="139898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30" name="Text 27"/>
          <p:cNvSpPr/>
          <p:nvPr/>
        </p:nvSpPr>
        <p:spPr>
          <a:xfrm>
            <a:off x="6934200" y="4676775"/>
            <a:ext cx="2276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Systematic Approach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362700" y="5172075"/>
            <a:ext cx="53721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Following a structured workflow ensures thorough analysis and reduces the chance of missing critical details.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384810" y="6128385"/>
            <a:ext cx="1674495" cy="502920"/>
          </a:xfrm>
          <a:custGeom>
            <a:avLst/>
            <a:gdLst/>
            <a:ahLst/>
            <a:cxnLst/>
            <a:rect l="l" t="t" r="r" b="b"/>
            <a:pathLst>
              <a:path w="1674495" h="502920">
                <a:moveTo>
                  <a:pt x="38101" y="0"/>
                </a:moveTo>
                <a:lnTo>
                  <a:pt x="1636394" y="0"/>
                </a:lnTo>
                <a:cubicBezTo>
                  <a:pt x="1657437" y="0"/>
                  <a:pt x="1674495" y="17058"/>
                  <a:pt x="1674495" y="38101"/>
                </a:cubicBezTo>
                <a:lnTo>
                  <a:pt x="1674495" y="464819"/>
                </a:lnTo>
                <a:cubicBezTo>
                  <a:pt x="1674495" y="485862"/>
                  <a:pt x="1657437" y="502920"/>
                  <a:pt x="1636394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 w="10160">
            <a:solidFill>
              <a:srgbClr val="38BDF8">
                <a:alpha val="40000"/>
              </a:srgbClr>
            </a:solidFill>
            <a:prstDash val="solid"/>
          </a:ln>
        </p:spPr>
      </p:sp>
      <p:sp>
        <p:nvSpPr>
          <p:cNvPr id="33" name="Text 30"/>
          <p:cNvSpPr/>
          <p:nvPr/>
        </p:nvSpPr>
        <p:spPr>
          <a:xfrm>
            <a:off x="579120" y="6254111"/>
            <a:ext cx="137541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DOS/PE Headers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2223135" y="6128385"/>
            <a:ext cx="1636395" cy="502920"/>
          </a:xfrm>
          <a:custGeom>
            <a:avLst/>
            <a:gdLst/>
            <a:ahLst/>
            <a:cxnLst/>
            <a:rect l="l" t="t" r="r" b="b"/>
            <a:pathLst>
              <a:path w="1636395" h="502920">
                <a:moveTo>
                  <a:pt x="38101" y="0"/>
                </a:moveTo>
                <a:lnTo>
                  <a:pt x="1598294" y="0"/>
                </a:lnTo>
                <a:cubicBezTo>
                  <a:pt x="1619337" y="0"/>
                  <a:pt x="1636395" y="17058"/>
                  <a:pt x="1636395" y="38101"/>
                </a:cubicBezTo>
                <a:lnTo>
                  <a:pt x="1636395" y="464819"/>
                </a:lnTo>
                <a:cubicBezTo>
                  <a:pt x="1636395" y="485862"/>
                  <a:pt x="1619337" y="502920"/>
                  <a:pt x="1598294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 w="10160">
            <a:solidFill>
              <a:srgbClr val="2DD4BF">
                <a:alpha val="40000"/>
              </a:srgbClr>
            </a:solidFill>
            <a:prstDash val="solid"/>
          </a:ln>
        </p:spPr>
      </p:sp>
      <p:sp>
        <p:nvSpPr>
          <p:cNvPr id="35" name="Text 32"/>
          <p:cNvSpPr/>
          <p:nvPr/>
        </p:nvSpPr>
        <p:spPr>
          <a:xfrm>
            <a:off x="2417445" y="6254111"/>
            <a:ext cx="1330642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Section Analysis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4016693" y="6128385"/>
            <a:ext cx="1445895" cy="502920"/>
          </a:xfrm>
          <a:custGeom>
            <a:avLst/>
            <a:gdLst/>
            <a:ahLst/>
            <a:cxnLst/>
            <a:rect l="l" t="t" r="r" b="b"/>
            <a:pathLst>
              <a:path w="1445895" h="502920">
                <a:moveTo>
                  <a:pt x="38101" y="0"/>
                </a:moveTo>
                <a:lnTo>
                  <a:pt x="1407794" y="0"/>
                </a:lnTo>
                <a:cubicBezTo>
                  <a:pt x="1428837" y="0"/>
                  <a:pt x="1445895" y="17058"/>
                  <a:pt x="1445895" y="38101"/>
                </a:cubicBezTo>
                <a:lnTo>
                  <a:pt x="1445895" y="464819"/>
                </a:lnTo>
                <a:cubicBezTo>
                  <a:pt x="1445895" y="485862"/>
                  <a:pt x="1428837" y="502920"/>
                  <a:pt x="1407794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 w="10160">
            <a:solidFill>
              <a:srgbClr val="38BDF8">
                <a:alpha val="40000"/>
              </a:srgbClr>
            </a:solidFill>
            <a:prstDash val="solid"/>
          </a:ln>
        </p:spPr>
      </p:sp>
      <p:sp>
        <p:nvSpPr>
          <p:cNvPr id="37" name="Text 34"/>
          <p:cNvSpPr/>
          <p:nvPr/>
        </p:nvSpPr>
        <p:spPr>
          <a:xfrm>
            <a:off x="4211003" y="6254111"/>
            <a:ext cx="1146929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Import/Export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5626537" y="6128385"/>
            <a:ext cx="1760220" cy="502920"/>
          </a:xfrm>
          <a:custGeom>
            <a:avLst/>
            <a:gdLst/>
            <a:ahLst/>
            <a:cxnLst/>
            <a:rect l="l" t="t" r="r" b="b"/>
            <a:pathLst>
              <a:path w="1760220" h="502920">
                <a:moveTo>
                  <a:pt x="38101" y="0"/>
                </a:moveTo>
                <a:lnTo>
                  <a:pt x="1722119" y="0"/>
                </a:lnTo>
                <a:cubicBezTo>
                  <a:pt x="1743162" y="0"/>
                  <a:pt x="1760220" y="17058"/>
                  <a:pt x="1760220" y="38101"/>
                </a:cubicBezTo>
                <a:lnTo>
                  <a:pt x="1760220" y="464819"/>
                </a:lnTo>
                <a:cubicBezTo>
                  <a:pt x="1760220" y="485862"/>
                  <a:pt x="1743162" y="502920"/>
                  <a:pt x="1722119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 w="10160">
            <a:solidFill>
              <a:srgbClr val="2DD4BF">
                <a:alpha val="40000"/>
              </a:srgbClr>
            </a:solidFill>
            <a:prstDash val="solid"/>
          </a:ln>
        </p:spPr>
      </p:sp>
      <p:sp>
        <p:nvSpPr>
          <p:cNvPr id="39" name="Text 36"/>
          <p:cNvSpPr/>
          <p:nvPr/>
        </p:nvSpPr>
        <p:spPr>
          <a:xfrm>
            <a:off x="5820846" y="6254111"/>
            <a:ext cx="1455896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Entropy Detection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Contents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381000" y="9525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4" name="Shape 2"/>
          <p:cNvSpPr/>
          <p:nvPr/>
        </p:nvSpPr>
        <p:spPr>
          <a:xfrm>
            <a:off x="400050" y="1295400"/>
            <a:ext cx="11410950" cy="1009650"/>
          </a:xfrm>
          <a:custGeom>
            <a:avLst/>
            <a:gdLst/>
            <a:ahLst/>
            <a:cxnLst/>
            <a:rect l="l" t="t" r="r" b="b"/>
            <a:pathLst>
              <a:path w="11410950" h="1009650">
                <a:moveTo>
                  <a:pt x="0" y="0"/>
                </a:moveTo>
                <a:lnTo>
                  <a:pt x="11372846" y="0"/>
                </a:lnTo>
                <a:cubicBezTo>
                  <a:pt x="11393890" y="0"/>
                  <a:pt x="11410950" y="17060"/>
                  <a:pt x="11410950" y="38104"/>
                </a:cubicBezTo>
                <a:lnTo>
                  <a:pt x="11410950" y="971546"/>
                </a:lnTo>
                <a:cubicBezTo>
                  <a:pt x="11410950" y="992590"/>
                  <a:pt x="11393890" y="1009650"/>
                  <a:pt x="11372846" y="1009650"/>
                </a:cubicBezTo>
                <a:lnTo>
                  <a:pt x="0" y="1009650"/>
                </a:lnTo>
                <a:lnTo>
                  <a:pt x="0" y="0"/>
                </a:lnTo>
                <a:close/>
              </a:path>
            </a:pathLst>
          </a:custGeom>
          <a:solidFill>
            <a:srgbClr val="334155">
              <a:alpha val="2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400050" y="1295400"/>
            <a:ext cx="38100" cy="1009650"/>
          </a:xfrm>
          <a:custGeom>
            <a:avLst/>
            <a:gdLst/>
            <a:ahLst/>
            <a:cxnLst/>
            <a:rect l="l" t="t" r="r" b="b"/>
            <a:pathLst>
              <a:path w="38100" h="1009650">
                <a:moveTo>
                  <a:pt x="0" y="0"/>
                </a:moveTo>
                <a:lnTo>
                  <a:pt x="38100" y="0"/>
                </a:lnTo>
                <a:lnTo>
                  <a:pt x="38100" y="1009650"/>
                </a:lnTo>
                <a:lnTo>
                  <a:pt x="0" y="100965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" name="Shape 4"/>
          <p:cNvSpPr/>
          <p:nvPr/>
        </p:nvSpPr>
        <p:spPr>
          <a:xfrm>
            <a:off x="609600" y="14859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38101" y="0"/>
                </a:moveTo>
                <a:lnTo>
                  <a:pt x="495299" y="0"/>
                </a:lnTo>
                <a:cubicBezTo>
                  <a:pt x="516342" y="0"/>
                  <a:pt x="533400" y="17058"/>
                  <a:pt x="533400" y="38101"/>
                </a:cubicBezTo>
                <a:lnTo>
                  <a:pt x="533400" y="495299"/>
                </a:lnTo>
                <a:cubicBezTo>
                  <a:pt x="533400" y="516342"/>
                  <a:pt x="516342" y="533400"/>
                  <a:pt x="495299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57595" y="1600200"/>
            <a:ext cx="352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95400" y="1485900"/>
            <a:ext cx="712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 File Architecture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95400" y="1866781"/>
            <a:ext cx="70866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DOS Header, PE Header, Optional Header, and the overall file structure that defines Windows executables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00050" y="2457331"/>
            <a:ext cx="11410950" cy="1009650"/>
          </a:xfrm>
          <a:custGeom>
            <a:avLst/>
            <a:gdLst/>
            <a:ahLst/>
            <a:cxnLst/>
            <a:rect l="l" t="t" r="r" b="b"/>
            <a:pathLst>
              <a:path w="11410950" h="1009650">
                <a:moveTo>
                  <a:pt x="0" y="0"/>
                </a:moveTo>
                <a:lnTo>
                  <a:pt x="11372846" y="0"/>
                </a:lnTo>
                <a:cubicBezTo>
                  <a:pt x="11393890" y="0"/>
                  <a:pt x="11410950" y="17060"/>
                  <a:pt x="11410950" y="38104"/>
                </a:cubicBezTo>
                <a:lnTo>
                  <a:pt x="11410950" y="971546"/>
                </a:lnTo>
                <a:cubicBezTo>
                  <a:pt x="11410950" y="992590"/>
                  <a:pt x="11393890" y="1009650"/>
                  <a:pt x="11372846" y="1009650"/>
                </a:cubicBezTo>
                <a:lnTo>
                  <a:pt x="0" y="1009650"/>
                </a:lnTo>
                <a:lnTo>
                  <a:pt x="0" y="0"/>
                </a:lnTo>
                <a:close/>
              </a:path>
            </a:pathLst>
          </a:custGeom>
          <a:solidFill>
            <a:srgbClr val="334155">
              <a:alpha val="20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400050" y="2457331"/>
            <a:ext cx="38100" cy="1009650"/>
          </a:xfrm>
          <a:custGeom>
            <a:avLst/>
            <a:gdLst/>
            <a:ahLst/>
            <a:cxnLst/>
            <a:rect l="l" t="t" r="r" b="b"/>
            <a:pathLst>
              <a:path w="38100" h="1009650">
                <a:moveTo>
                  <a:pt x="0" y="0"/>
                </a:moveTo>
                <a:lnTo>
                  <a:pt x="38100" y="0"/>
                </a:lnTo>
                <a:lnTo>
                  <a:pt x="38100" y="1009650"/>
                </a:lnTo>
                <a:lnTo>
                  <a:pt x="0" y="1009650"/>
                </a:lnTo>
                <a:lnTo>
                  <a:pt x="0" y="0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2" name="Shape 10"/>
          <p:cNvSpPr/>
          <p:nvPr/>
        </p:nvSpPr>
        <p:spPr>
          <a:xfrm>
            <a:off x="609600" y="2647831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38101" y="0"/>
                </a:moveTo>
                <a:lnTo>
                  <a:pt x="495299" y="0"/>
                </a:lnTo>
                <a:cubicBezTo>
                  <a:pt x="516342" y="0"/>
                  <a:pt x="533400" y="17058"/>
                  <a:pt x="533400" y="38101"/>
                </a:cubicBezTo>
                <a:lnTo>
                  <a:pt x="533400" y="495299"/>
                </a:lnTo>
                <a:cubicBezTo>
                  <a:pt x="533400" y="516342"/>
                  <a:pt x="516342" y="533400"/>
                  <a:pt x="495299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36878" y="2762131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295400" y="2647831"/>
            <a:ext cx="6019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Section Analysis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95400" y="3028712"/>
            <a:ext cx="59817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.text, .data, .rsrc sections and their characteristics, permissions, and security implications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00050" y="3619262"/>
            <a:ext cx="11410950" cy="1009650"/>
          </a:xfrm>
          <a:custGeom>
            <a:avLst/>
            <a:gdLst/>
            <a:ahLst/>
            <a:cxnLst/>
            <a:rect l="l" t="t" r="r" b="b"/>
            <a:pathLst>
              <a:path w="11410950" h="1009650">
                <a:moveTo>
                  <a:pt x="0" y="0"/>
                </a:moveTo>
                <a:lnTo>
                  <a:pt x="11372846" y="0"/>
                </a:lnTo>
                <a:cubicBezTo>
                  <a:pt x="11393890" y="0"/>
                  <a:pt x="11410950" y="17060"/>
                  <a:pt x="11410950" y="38104"/>
                </a:cubicBezTo>
                <a:lnTo>
                  <a:pt x="11410950" y="971546"/>
                </a:lnTo>
                <a:cubicBezTo>
                  <a:pt x="11410950" y="992590"/>
                  <a:pt x="11393890" y="1009650"/>
                  <a:pt x="11372846" y="1009650"/>
                </a:cubicBezTo>
                <a:lnTo>
                  <a:pt x="0" y="1009650"/>
                </a:lnTo>
                <a:lnTo>
                  <a:pt x="0" y="0"/>
                </a:lnTo>
                <a:close/>
              </a:path>
            </a:pathLst>
          </a:custGeom>
          <a:solidFill>
            <a:srgbClr val="334155">
              <a:alpha val="20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400050" y="3619262"/>
            <a:ext cx="38100" cy="1009650"/>
          </a:xfrm>
          <a:custGeom>
            <a:avLst/>
            <a:gdLst/>
            <a:ahLst/>
            <a:cxnLst/>
            <a:rect l="l" t="t" r="r" b="b"/>
            <a:pathLst>
              <a:path w="38100" h="1009650">
                <a:moveTo>
                  <a:pt x="0" y="0"/>
                </a:moveTo>
                <a:lnTo>
                  <a:pt x="38100" y="0"/>
                </a:lnTo>
                <a:lnTo>
                  <a:pt x="38100" y="1009650"/>
                </a:lnTo>
                <a:lnTo>
                  <a:pt x="0" y="100965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18" name="Shape 16"/>
          <p:cNvSpPr/>
          <p:nvPr/>
        </p:nvSpPr>
        <p:spPr>
          <a:xfrm>
            <a:off x="609600" y="3809762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38101" y="0"/>
                </a:moveTo>
                <a:lnTo>
                  <a:pt x="495299" y="0"/>
                </a:lnTo>
                <a:cubicBezTo>
                  <a:pt x="516342" y="0"/>
                  <a:pt x="533400" y="17058"/>
                  <a:pt x="533400" y="38101"/>
                </a:cubicBezTo>
                <a:lnTo>
                  <a:pt x="533400" y="495299"/>
                </a:lnTo>
                <a:cubicBezTo>
                  <a:pt x="533400" y="516342"/>
                  <a:pt x="516342" y="533400"/>
                  <a:pt x="495299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35925" y="3924062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95400" y="3809762"/>
            <a:ext cx="5772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Import/Export Tables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295400" y="4190643"/>
            <a:ext cx="57340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Dynamic linking, Import Address Table (IAT), DLL resolution, and export mechanisms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00050" y="4781193"/>
            <a:ext cx="11410950" cy="1009650"/>
          </a:xfrm>
          <a:custGeom>
            <a:avLst/>
            <a:gdLst/>
            <a:ahLst/>
            <a:cxnLst/>
            <a:rect l="l" t="t" r="r" b="b"/>
            <a:pathLst>
              <a:path w="11410950" h="1009650">
                <a:moveTo>
                  <a:pt x="0" y="0"/>
                </a:moveTo>
                <a:lnTo>
                  <a:pt x="11372846" y="0"/>
                </a:lnTo>
                <a:cubicBezTo>
                  <a:pt x="11393890" y="0"/>
                  <a:pt x="11410950" y="17060"/>
                  <a:pt x="11410950" y="38104"/>
                </a:cubicBezTo>
                <a:lnTo>
                  <a:pt x="11410950" y="971546"/>
                </a:lnTo>
                <a:cubicBezTo>
                  <a:pt x="11410950" y="992590"/>
                  <a:pt x="11393890" y="1009650"/>
                  <a:pt x="11372846" y="1009650"/>
                </a:cubicBezTo>
                <a:lnTo>
                  <a:pt x="0" y="1009650"/>
                </a:lnTo>
                <a:lnTo>
                  <a:pt x="0" y="0"/>
                </a:lnTo>
                <a:close/>
              </a:path>
            </a:pathLst>
          </a:custGeom>
          <a:solidFill>
            <a:srgbClr val="334155">
              <a:alpha val="20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400050" y="4781193"/>
            <a:ext cx="38100" cy="1009650"/>
          </a:xfrm>
          <a:custGeom>
            <a:avLst/>
            <a:gdLst/>
            <a:ahLst/>
            <a:cxnLst/>
            <a:rect l="l" t="t" r="r" b="b"/>
            <a:pathLst>
              <a:path w="38100" h="1009650">
                <a:moveTo>
                  <a:pt x="0" y="0"/>
                </a:moveTo>
                <a:lnTo>
                  <a:pt x="38100" y="0"/>
                </a:lnTo>
                <a:lnTo>
                  <a:pt x="38100" y="1009650"/>
                </a:lnTo>
                <a:lnTo>
                  <a:pt x="0" y="1009650"/>
                </a:lnTo>
                <a:lnTo>
                  <a:pt x="0" y="0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4" name="Shape 22"/>
          <p:cNvSpPr/>
          <p:nvPr/>
        </p:nvSpPr>
        <p:spPr>
          <a:xfrm>
            <a:off x="609600" y="497169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38101" y="0"/>
                </a:moveTo>
                <a:lnTo>
                  <a:pt x="495299" y="0"/>
                </a:lnTo>
                <a:cubicBezTo>
                  <a:pt x="516342" y="0"/>
                  <a:pt x="533400" y="17058"/>
                  <a:pt x="533400" y="38101"/>
                </a:cubicBezTo>
                <a:lnTo>
                  <a:pt x="533400" y="495299"/>
                </a:lnTo>
                <a:cubicBezTo>
                  <a:pt x="533400" y="516342"/>
                  <a:pt x="516342" y="533400"/>
                  <a:pt x="495299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736044" y="5085993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295400" y="4971693"/>
            <a:ext cx="63341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Anomaly Detection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295400" y="5352574"/>
            <a:ext cx="62960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Packed malware identification, entropy analysis, suspicious characteristics, and analysis tools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7a1992ab7df96ec759bbb3aa6cb248e701ba8e26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3175" b="31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50000">
                <a:srgbClr val="0F172A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1198245"/>
            <a:ext cx="1750695" cy="502920"/>
          </a:xfrm>
          <a:custGeom>
            <a:avLst/>
            <a:gdLst/>
            <a:ahLst/>
            <a:cxnLst/>
            <a:rect l="l" t="t" r="r" b="b"/>
            <a:pathLst>
              <a:path w="1750695" h="502920">
                <a:moveTo>
                  <a:pt x="38101" y="0"/>
                </a:moveTo>
                <a:lnTo>
                  <a:pt x="1712594" y="0"/>
                </a:lnTo>
                <a:cubicBezTo>
                  <a:pt x="1733637" y="0"/>
                  <a:pt x="1750695" y="17058"/>
                  <a:pt x="1750695" y="38101"/>
                </a:cubicBezTo>
                <a:lnTo>
                  <a:pt x="1750695" y="464819"/>
                </a:lnTo>
                <a:cubicBezTo>
                  <a:pt x="1750695" y="485862"/>
                  <a:pt x="1733637" y="502920"/>
                  <a:pt x="1712594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 w="10160">
            <a:solidFill>
              <a:srgbClr val="38BDF8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17220" y="1308735"/>
            <a:ext cx="1381959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kern="0" spc="150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941195"/>
            <a:ext cx="2383869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 File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798445"/>
            <a:ext cx="4112062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Architecture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029075"/>
            <a:ext cx="65151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Understanding the fundamental structure of Portable Executable files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4810" y="5156835"/>
            <a:ext cx="1407795" cy="502920"/>
          </a:xfrm>
          <a:custGeom>
            <a:avLst/>
            <a:gdLst/>
            <a:ahLst/>
            <a:cxnLst/>
            <a:rect l="l" t="t" r="r" b="b"/>
            <a:pathLst>
              <a:path w="1407795" h="502920">
                <a:moveTo>
                  <a:pt x="38101" y="0"/>
                </a:moveTo>
                <a:lnTo>
                  <a:pt x="1369694" y="0"/>
                </a:lnTo>
                <a:cubicBezTo>
                  <a:pt x="1390737" y="0"/>
                  <a:pt x="1407795" y="17058"/>
                  <a:pt x="1407795" y="38101"/>
                </a:cubicBezTo>
                <a:lnTo>
                  <a:pt x="1407795" y="464819"/>
                </a:lnTo>
                <a:cubicBezTo>
                  <a:pt x="1407795" y="485862"/>
                  <a:pt x="1390737" y="502920"/>
                  <a:pt x="1369694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334155">
              <a:alpha val="4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79120" y="5282566"/>
            <a:ext cx="1107758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DOS Headers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955483" y="5156835"/>
            <a:ext cx="1264920" cy="502920"/>
          </a:xfrm>
          <a:custGeom>
            <a:avLst/>
            <a:gdLst/>
            <a:ahLst/>
            <a:cxnLst/>
            <a:rect l="l" t="t" r="r" b="b"/>
            <a:pathLst>
              <a:path w="1264920" h="502920">
                <a:moveTo>
                  <a:pt x="38101" y="0"/>
                </a:moveTo>
                <a:lnTo>
                  <a:pt x="1226819" y="0"/>
                </a:lnTo>
                <a:cubicBezTo>
                  <a:pt x="1247862" y="0"/>
                  <a:pt x="1264920" y="17058"/>
                  <a:pt x="1264920" y="38101"/>
                </a:cubicBezTo>
                <a:lnTo>
                  <a:pt x="1264920" y="464819"/>
                </a:lnTo>
                <a:cubicBezTo>
                  <a:pt x="1264920" y="485862"/>
                  <a:pt x="1247862" y="502920"/>
                  <a:pt x="1226819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334155">
              <a:alpha val="4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149792" y="5282566"/>
            <a:ext cx="964168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 Headers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382566" y="5156835"/>
            <a:ext cx="1703070" cy="502920"/>
          </a:xfrm>
          <a:custGeom>
            <a:avLst/>
            <a:gdLst/>
            <a:ahLst/>
            <a:cxnLst/>
            <a:rect l="l" t="t" r="r" b="b"/>
            <a:pathLst>
              <a:path w="1703070" h="502920">
                <a:moveTo>
                  <a:pt x="38101" y="0"/>
                </a:moveTo>
                <a:lnTo>
                  <a:pt x="1664969" y="0"/>
                </a:lnTo>
                <a:cubicBezTo>
                  <a:pt x="1686012" y="0"/>
                  <a:pt x="1703070" y="17058"/>
                  <a:pt x="1703070" y="38101"/>
                </a:cubicBezTo>
                <a:lnTo>
                  <a:pt x="1703070" y="464819"/>
                </a:lnTo>
                <a:cubicBezTo>
                  <a:pt x="1703070" y="485862"/>
                  <a:pt x="1686012" y="502920"/>
                  <a:pt x="1664969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334155">
              <a:alpha val="4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3576876" y="5282566"/>
            <a:ext cx="1398746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Optional Headers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41719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 File Structure Overview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9904334" y="5048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58341" y="41672"/>
                </a:moveTo>
                <a:cubicBezTo>
                  <a:pt x="58341" y="37072"/>
                  <a:pt x="62075" y="33337"/>
                  <a:pt x="66675" y="33337"/>
                </a:cubicBezTo>
                <a:cubicBezTo>
                  <a:pt x="71275" y="33337"/>
                  <a:pt x="75009" y="37072"/>
                  <a:pt x="75009" y="41672"/>
                </a:cubicBezTo>
                <a:cubicBezTo>
                  <a:pt x="75009" y="46272"/>
                  <a:pt x="71275" y="50006"/>
                  <a:pt x="66675" y="50006"/>
                </a:cubicBezTo>
                <a:cubicBezTo>
                  <a:pt x="62075" y="50006"/>
                  <a:pt x="58341" y="46272"/>
                  <a:pt x="58341" y="41672"/>
                </a:cubicBezTo>
                <a:close/>
                <a:moveTo>
                  <a:pt x="56257" y="58341"/>
                </a:moveTo>
                <a:lnTo>
                  <a:pt x="68759" y="58341"/>
                </a:lnTo>
                <a:cubicBezTo>
                  <a:pt x="72223" y="58341"/>
                  <a:pt x="75009" y="61127"/>
                  <a:pt x="75009" y="64591"/>
                </a:cubicBezTo>
                <a:lnTo>
                  <a:pt x="75009" y="87511"/>
                </a:lnTo>
                <a:lnTo>
                  <a:pt x="77093" y="87511"/>
                </a:lnTo>
                <a:cubicBezTo>
                  <a:pt x="80557" y="87511"/>
                  <a:pt x="83344" y="90298"/>
                  <a:pt x="83344" y="93762"/>
                </a:cubicBezTo>
                <a:cubicBezTo>
                  <a:pt x="83344" y="97226"/>
                  <a:pt x="80557" y="100013"/>
                  <a:pt x="77093" y="100013"/>
                </a:cubicBezTo>
                <a:lnTo>
                  <a:pt x="56257" y="100013"/>
                </a:lnTo>
                <a:cubicBezTo>
                  <a:pt x="52793" y="100013"/>
                  <a:pt x="50006" y="97226"/>
                  <a:pt x="50006" y="93762"/>
                </a:cubicBezTo>
                <a:cubicBezTo>
                  <a:pt x="50006" y="90298"/>
                  <a:pt x="52793" y="87511"/>
                  <a:pt x="56257" y="87511"/>
                </a:cubicBezTo>
                <a:lnTo>
                  <a:pt x="62508" y="87511"/>
                </a:lnTo>
                <a:lnTo>
                  <a:pt x="62508" y="70842"/>
                </a:lnTo>
                <a:lnTo>
                  <a:pt x="56257" y="70842"/>
                </a:lnTo>
                <a:cubicBezTo>
                  <a:pt x="52793" y="70842"/>
                  <a:pt x="50006" y="68055"/>
                  <a:pt x="50006" y="64591"/>
                </a:cubicBezTo>
                <a:cubicBezTo>
                  <a:pt x="50006" y="61127"/>
                  <a:pt x="52793" y="58341"/>
                  <a:pt x="56257" y="58341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" name="Text 2"/>
          <p:cNvSpPr/>
          <p:nvPr/>
        </p:nvSpPr>
        <p:spPr>
          <a:xfrm>
            <a:off x="10128171" y="476250"/>
            <a:ext cx="1752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Windows Executable Format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8382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Sequential layout from DOS header to section data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219200"/>
            <a:ext cx="5619750" cy="914400"/>
          </a:xfrm>
          <a:custGeom>
            <a:avLst/>
            <a:gdLst/>
            <a:ahLst/>
            <a:cxnLst/>
            <a:rect l="l" t="t" r="r" b="b"/>
            <a:pathLst>
              <a:path w="5619750" h="914400">
                <a:moveTo>
                  <a:pt x="0" y="0"/>
                </a:moveTo>
                <a:lnTo>
                  <a:pt x="5619750" y="0"/>
                </a:lnTo>
                <a:lnTo>
                  <a:pt x="561975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00050" y="1219200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8" name="Text 6"/>
          <p:cNvSpPr/>
          <p:nvPr/>
        </p:nvSpPr>
        <p:spPr>
          <a:xfrm>
            <a:off x="495300" y="1295400"/>
            <a:ext cx="1019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DOS Header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061585" y="1352550"/>
            <a:ext cx="933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Offset: 0x0000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95300" y="1600200"/>
            <a:ext cx="5514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64-byte MS-DOS compatibility header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95300" y="1828800"/>
            <a:ext cx="1409700" cy="228600"/>
          </a:xfrm>
          <a:custGeom>
            <a:avLst/>
            <a:gdLst/>
            <a:ahLst/>
            <a:cxnLst/>
            <a:rect l="l" t="t" r="r" b="b"/>
            <a:pathLst>
              <a:path w="1409700" h="228600">
                <a:moveTo>
                  <a:pt x="38101" y="0"/>
                </a:moveTo>
                <a:lnTo>
                  <a:pt x="1371599" y="0"/>
                </a:lnTo>
                <a:cubicBezTo>
                  <a:pt x="1392642" y="0"/>
                  <a:pt x="1409700" y="17058"/>
                  <a:pt x="1409700" y="38101"/>
                </a:cubicBezTo>
                <a:lnTo>
                  <a:pt x="1409700" y="190499"/>
                </a:lnTo>
                <a:cubicBezTo>
                  <a:pt x="1409700" y="211542"/>
                  <a:pt x="1392642" y="228600"/>
                  <a:pt x="13715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495300" y="1828800"/>
            <a:ext cx="14668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e_magic: MZ (0x5A4D)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980843" y="1828800"/>
            <a:ext cx="657225" cy="228600"/>
          </a:xfrm>
          <a:custGeom>
            <a:avLst/>
            <a:gdLst/>
            <a:ahLst/>
            <a:cxnLst/>
            <a:rect l="l" t="t" r="r" b="b"/>
            <a:pathLst>
              <a:path w="657225" h="228600">
                <a:moveTo>
                  <a:pt x="38101" y="0"/>
                </a:moveTo>
                <a:lnTo>
                  <a:pt x="619124" y="0"/>
                </a:lnTo>
                <a:cubicBezTo>
                  <a:pt x="640167" y="0"/>
                  <a:pt x="657225" y="17058"/>
                  <a:pt x="657225" y="38101"/>
                </a:cubicBezTo>
                <a:lnTo>
                  <a:pt x="657225" y="190499"/>
                </a:lnTo>
                <a:cubicBezTo>
                  <a:pt x="657225" y="211542"/>
                  <a:pt x="640167" y="228600"/>
                  <a:pt x="6191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980843" y="1828800"/>
            <a:ext cx="7143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e_lfanew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00050" y="2171581"/>
            <a:ext cx="5619750" cy="647700"/>
          </a:xfrm>
          <a:custGeom>
            <a:avLst/>
            <a:gdLst/>
            <a:ahLst/>
            <a:cxnLst/>
            <a:rect l="l" t="t" r="r" b="b"/>
            <a:pathLst>
              <a:path w="5619750" h="647700">
                <a:moveTo>
                  <a:pt x="0" y="0"/>
                </a:moveTo>
                <a:lnTo>
                  <a:pt x="5619750" y="0"/>
                </a:lnTo>
                <a:lnTo>
                  <a:pt x="561975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2DD4BF">
              <a:alpha val="1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400050" y="2171581"/>
            <a:ext cx="38100" cy="647700"/>
          </a:xfrm>
          <a:custGeom>
            <a:avLst/>
            <a:gdLst/>
            <a:ahLst/>
            <a:cxnLst/>
            <a:rect l="l" t="t" r="r" b="b"/>
            <a:pathLst>
              <a:path w="38100" h="647700">
                <a:moveTo>
                  <a:pt x="0" y="0"/>
                </a:moveTo>
                <a:lnTo>
                  <a:pt x="38100" y="0"/>
                </a:lnTo>
                <a:lnTo>
                  <a:pt x="381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7" name="Text 15"/>
          <p:cNvSpPr/>
          <p:nvPr/>
        </p:nvSpPr>
        <p:spPr>
          <a:xfrm>
            <a:off x="495300" y="2247781"/>
            <a:ext cx="828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DOS Stub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124450" y="2304931"/>
            <a:ext cx="876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 size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95300" y="2552581"/>
            <a:ext cx="5514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MS-DOS error message program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00050" y="2857381"/>
            <a:ext cx="5619750" cy="914400"/>
          </a:xfrm>
          <a:custGeom>
            <a:avLst/>
            <a:gdLst/>
            <a:ahLst/>
            <a:cxnLst/>
            <a:rect l="l" t="t" r="r" b="b"/>
            <a:pathLst>
              <a:path w="5619750" h="914400">
                <a:moveTo>
                  <a:pt x="0" y="0"/>
                </a:moveTo>
                <a:lnTo>
                  <a:pt x="5619750" y="0"/>
                </a:lnTo>
                <a:lnTo>
                  <a:pt x="561975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>
              <a:alpha val="1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400050" y="2857381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22" name="Text 20"/>
          <p:cNvSpPr/>
          <p:nvPr/>
        </p:nvSpPr>
        <p:spPr>
          <a:xfrm>
            <a:off x="495300" y="2933581"/>
            <a:ext cx="876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 Header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312926" y="2990731"/>
            <a:ext cx="685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 e_lfanew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95300" y="3238381"/>
            <a:ext cx="5514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Signature + File Header + Optional Header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95300" y="3466981"/>
            <a:ext cx="1095375" cy="228600"/>
          </a:xfrm>
          <a:custGeom>
            <a:avLst/>
            <a:gdLst/>
            <a:ahLst/>
            <a:cxnLst/>
            <a:rect l="l" t="t" r="r" b="b"/>
            <a:pathLst>
              <a:path w="1095375" h="228600">
                <a:moveTo>
                  <a:pt x="38101" y="0"/>
                </a:moveTo>
                <a:lnTo>
                  <a:pt x="1057274" y="0"/>
                </a:lnTo>
                <a:cubicBezTo>
                  <a:pt x="1078317" y="0"/>
                  <a:pt x="1095375" y="17058"/>
                  <a:pt x="1095375" y="38101"/>
                </a:cubicBezTo>
                <a:lnTo>
                  <a:pt x="1095375" y="190499"/>
                </a:lnTo>
                <a:cubicBezTo>
                  <a:pt x="1095375" y="211542"/>
                  <a:pt x="1078317" y="228600"/>
                  <a:pt x="10572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495300" y="3466981"/>
            <a:ext cx="11525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PE\0\0 (0x4550)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00050" y="3809763"/>
            <a:ext cx="5619750" cy="647700"/>
          </a:xfrm>
          <a:custGeom>
            <a:avLst/>
            <a:gdLst/>
            <a:ahLst/>
            <a:cxnLst/>
            <a:rect l="l" t="t" r="r" b="b"/>
            <a:pathLst>
              <a:path w="5619750" h="647700">
                <a:moveTo>
                  <a:pt x="0" y="0"/>
                </a:moveTo>
                <a:lnTo>
                  <a:pt x="5619750" y="0"/>
                </a:lnTo>
                <a:lnTo>
                  <a:pt x="561975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2DD4BF">
              <a:alpha val="1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400050" y="3809763"/>
            <a:ext cx="38100" cy="647700"/>
          </a:xfrm>
          <a:custGeom>
            <a:avLst/>
            <a:gdLst/>
            <a:ahLst/>
            <a:cxnLst/>
            <a:rect l="l" t="t" r="r" b="b"/>
            <a:pathLst>
              <a:path w="38100" h="647700">
                <a:moveTo>
                  <a:pt x="0" y="0"/>
                </a:moveTo>
                <a:lnTo>
                  <a:pt x="38100" y="0"/>
                </a:lnTo>
                <a:lnTo>
                  <a:pt x="381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9" name="Text 27"/>
          <p:cNvSpPr/>
          <p:nvPr/>
        </p:nvSpPr>
        <p:spPr>
          <a:xfrm>
            <a:off x="495300" y="3885963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Section Table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187315" y="3943113"/>
            <a:ext cx="8096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40 bytes × n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95300" y="4190763"/>
            <a:ext cx="5514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Array of IMAGE_SECTION_HEADER structures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00050" y="4495563"/>
            <a:ext cx="5619750" cy="647700"/>
          </a:xfrm>
          <a:custGeom>
            <a:avLst/>
            <a:gdLst/>
            <a:ahLst/>
            <a:cxnLst/>
            <a:rect l="l" t="t" r="r" b="b"/>
            <a:pathLst>
              <a:path w="5619750" h="647700">
                <a:moveTo>
                  <a:pt x="0" y="0"/>
                </a:moveTo>
                <a:lnTo>
                  <a:pt x="5619750" y="0"/>
                </a:lnTo>
                <a:lnTo>
                  <a:pt x="561975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>
              <a:alpha val="10196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400050" y="4495563"/>
            <a:ext cx="38100" cy="647700"/>
          </a:xfrm>
          <a:custGeom>
            <a:avLst/>
            <a:gdLst/>
            <a:ahLst/>
            <a:cxnLst/>
            <a:rect l="l" t="t" r="r" b="b"/>
            <a:pathLst>
              <a:path w="38100" h="647700">
                <a:moveTo>
                  <a:pt x="0" y="0"/>
                </a:moveTo>
                <a:lnTo>
                  <a:pt x="38100" y="0"/>
                </a:lnTo>
                <a:lnTo>
                  <a:pt x="38100" y="647700"/>
                </a:lnTo>
                <a:lnTo>
                  <a:pt x="0" y="6477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34" name="Text 32"/>
          <p:cNvSpPr/>
          <p:nvPr/>
        </p:nvSpPr>
        <p:spPr>
          <a:xfrm>
            <a:off x="495300" y="4571763"/>
            <a:ext cx="1047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Section Data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438656" y="4628913"/>
            <a:ext cx="5619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Variable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95300" y="4876563"/>
            <a:ext cx="5514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Actual code, data, and resources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384810" y="5223273"/>
            <a:ext cx="5627370" cy="1188720"/>
          </a:xfrm>
          <a:custGeom>
            <a:avLst/>
            <a:gdLst/>
            <a:ahLst/>
            <a:cxnLst/>
            <a:rect l="l" t="t" r="r" b="b"/>
            <a:pathLst>
              <a:path w="5627370" h="1188720">
                <a:moveTo>
                  <a:pt x="38098" y="0"/>
                </a:moveTo>
                <a:lnTo>
                  <a:pt x="5589272" y="0"/>
                </a:lnTo>
                <a:cubicBezTo>
                  <a:pt x="5610313" y="0"/>
                  <a:pt x="5627370" y="17057"/>
                  <a:pt x="5627370" y="38098"/>
                </a:cubicBezTo>
                <a:lnTo>
                  <a:pt x="5627370" y="1150622"/>
                </a:lnTo>
                <a:cubicBezTo>
                  <a:pt x="5627370" y="1171663"/>
                  <a:pt x="5610313" y="1188720"/>
                  <a:pt x="5589272" y="1188720"/>
                </a:cubicBezTo>
                <a:lnTo>
                  <a:pt x="38098" y="1188720"/>
                </a:lnTo>
                <a:cubicBezTo>
                  <a:pt x="17057" y="1188720"/>
                  <a:pt x="0" y="1171663"/>
                  <a:pt x="0" y="115062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502920" y="5341383"/>
            <a:ext cx="5467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Concepts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17207" y="568428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2202" y="62195"/>
                </a:moveTo>
                <a:cubicBezTo>
                  <a:pt x="114992" y="59405"/>
                  <a:pt x="114992" y="54873"/>
                  <a:pt x="112202" y="52082"/>
                </a:cubicBezTo>
                <a:lnTo>
                  <a:pt x="76483" y="16364"/>
                </a:lnTo>
                <a:cubicBezTo>
                  <a:pt x="73692" y="13573"/>
                  <a:pt x="69160" y="13573"/>
                  <a:pt x="66370" y="16364"/>
                </a:cubicBezTo>
                <a:cubicBezTo>
                  <a:pt x="63579" y="19154"/>
                  <a:pt x="63579" y="23686"/>
                  <a:pt x="66370" y="26477"/>
                </a:cubicBezTo>
                <a:lnTo>
                  <a:pt x="89900" y="50006"/>
                </a:lnTo>
                <a:lnTo>
                  <a:pt x="7144" y="50006"/>
                </a:lnTo>
                <a:cubicBezTo>
                  <a:pt x="3192" y="50006"/>
                  <a:pt x="0" y="53199"/>
                  <a:pt x="0" y="57150"/>
                </a:cubicBezTo>
                <a:cubicBezTo>
                  <a:pt x="0" y="61101"/>
                  <a:pt x="3192" y="64294"/>
                  <a:pt x="7144" y="64294"/>
                </a:cubicBezTo>
                <a:lnTo>
                  <a:pt x="89900" y="64294"/>
                </a:lnTo>
                <a:lnTo>
                  <a:pt x="66370" y="87823"/>
                </a:lnTo>
                <a:cubicBezTo>
                  <a:pt x="63579" y="90614"/>
                  <a:pt x="63579" y="95146"/>
                  <a:pt x="66370" y="97936"/>
                </a:cubicBezTo>
                <a:cubicBezTo>
                  <a:pt x="69160" y="100727"/>
                  <a:pt x="73692" y="100727"/>
                  <a:pt x="76483" y="97936"/>
                </a:cubicBezTo>
                <a:lnTo>
                  <a:pt x="112202" y="62218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0" name="Text 38"/>
          <p:cNvSpPr/>
          <p:nvPr/>
        </p:nvSpPr>
        <p:spPr>
          <a:xfrm>
            <a:off x="721995" y="5646183"/>
            <a:ext cx="2162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File Offset: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Physical location on disk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17207" y="591288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2202" y="62195"/>
                </a:moveTo>
                <a:cubicBezTo>
                  <a:pt x="114992" y="59405"/>
                  <a:pt x="114992" y="54873"/>
                  <a:pt x="112202" y="52082"/>
                </a:cubicBezTo>
                <a:lnTo>
                  <a:pt x="76483" y="16364"/>
                </a:lnTo>
                <a:cubicBezTo>
                  <a:pt x="73692" y="13573"/>
                  <a:pt x="69160" y="13573"/>
                  <a:pt x="66370" y="16364"/>
                </a:cubicBezTo>
                <a:cubicBezTo>
                  <a:pt x="63579" y="19154"/>
                  <a:pt x="63579" y="23686"/>
                  <a:pt x="66370" y="26477"/>
                </a:cubicBezTo>
                <a:lnTo>
                  <a:pt x="89900" y="50006"/>
                </a:lnTo>
                <a:lnTo>
                  <a:pt x="7144" y="50006"/>
                </a:lnTo>
                <a:cubicBezTo>
                  <a:pt x="3192" y="50006"/>
                  <a:pt x="0" y="53199"/>
                  <a:pt x="0" y="57150"/>
                </a:cubicBezTo>
                <a:cubicBezTo>
                  <a:pt x="0" y="61101"/>
                  <a:pt x="3192" y="64294"/>
                  <a:pt x="7144" y="64294"/>
                </a:cubicBezTo>
                <a:lnTo>
                  <a:pt x="89900" y="64294"/>
                </a:lnTo>
                <a:lnTo>
                  <a:pt x="66370" y="87823"/>
                </a:lnTo>
                <a:cubicBezTo>
                  <a:pt x="63579" y="90614"/>
                  <a:pt x="63579" y="95146"/>
                  <a:pt x="66370" y="97936"/>
                </a:cubicBezTo>
                <a:cubicBezTo>
                  <a:pt x="69160" y="100727"/>
                  <a:pt x="73692" y="100727"/>
                  <a:pt x="76483" y="97936"/>
                </a:cubicBezTo>
                <a:lnTo>
                  <a:pt x="112202" y="62218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2" name="Text 40"/>
          <p:cNvSpPr/>
          <p:nvPr/>
        </p:nvSpPr>
        <p:spPr>
          <a:xfrm>
            <a:off x="721995" y="5874783"/>
            <a:ext cx="2428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RVA: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Relative Virtual Address in memory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17207" y="614148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2202" y="62195"/>
                </a:moveTo>
                <a:cubicBezTo>
                  <a:pt x="114992" y="59405"/>
                  <a:pt x="114992" y="54873"/>
                  <a:pt x="112202" y="52082"/>
                </a:cubicBezTo>
                <a:lnTo>
                  <a:pt x="76483" y="16364"/>
                </a:lnTo>
                <a:cubicBezTo>
                  <a:pt x="73692" y="13573"/>
                  <a:pt x="69160" y="13573"/>
                  <a:pt x="66370" y="16364"/>
                </a:cubicBezTo>
                <a:cubicBezTo>
                  <a:pt x="63579" y="19154"/>
                  <a:pt x="63579" y="23686"/>
                  <a:pt x="66370" y="26477"/>
                </a:cubicBezTo>
                <a:lnTo>
                  <a:pt x="89900" y="50006"/>
                </a:lnTo>
                <a:lnTo>
                  <a:pt x="7144" y="50006"/>
                </a:lnTo>
                <a:cubicBezTo>
                  <a:pt x="3192" y="50006"/>
                  <a:pt x="0" y="53199"/>
                  <a:pt x="0" y="57150"/>
                </a:cubicBezTo>
                <a:cubicBezTo>
                  <a:pt x="0" y="61101"/>
                  <a:pt x="3192" y="64294"/>
                  <a:pt x="7144" y="64294"/>
                </a:cubicBezTo>
                <a:lnTo>
                  <a:pt x="89900" y="64294"/>
                </a:lnTo>
                <a:lnTo>
                  <a:pt x="66370" y="87823"/>
                </a:lnTo>
                <a:cubicBezTo>
                  <a:pt x="63579" y="90614"/>
                  <a:pt x="63579" y="95146"/>
                  <a:pt x="66370" y="97936"/>
                </a:cubicBezTo>
                <a:cubicBezTo>
                  <a:pt x="69160" y="100727"/>
                  <a:pt x="73692" y="100727"/>
                  <a:pt x="76483" y="97936"/>
                </a:cubicBezTo>
                <a:lnTo>
                  <a:pt x="112202" y="62218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4" name="Text 42"/>
          <p:cNvSpPr/>
          <p:nvPr/>
        </p:nvSpPr>
        <p:spPr>
          <a:xfrm>
            <a:off x="721995" y="6103383"/>
            <a:ext cx="2371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VA: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Virtual Address = ImageBase + RVA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173867" y="1223010"/>
            <a:ext cx="5636895" cy="5189220"/>
          </a:xfrm>
          <a:custGeom>
            <a:avLst/>
            <a:gdLst/>
            <a:ahLst/>
            <a:cxnLst/>
            <a:rect l="l" t="t" r="r" b="b"/>
            <a:pathLst>
              <a:path w="5636895" h="5189220">
                <a:moveTo>
                  <a:pt x="38089" y="0"/>
                </a:moveTo>
                <a:lnTo>
                  <a:pt x="5598806" y="0"/>
                </a:lnTo>
                <a:cubicBezTo>
                  <a:pt x="5619842" y="0"/>
                  <a:pt x="5636895" y="17053"/>
                  <a:pt x="5636895" y="38089"/>
                </a:cubicBezTo>
                <a:lnTo>
                  <a:pt x="5636895" y="5151131"/>
                </a:lnTo>
                <a:cubicBezTo>
                  <a:pt x="5636895" y="5172167"/>
                  <a:pt x="5619842" y="5189220"/>
                  <a:pt x="5598806" y="5189220"/>
                </a:cubicBezTo>
                <a:lnTo>
                  <a:pt x="38089" y="5189220"/>
                </a:lnTo>
                <a:cubicBezTo>
                  <a:pt x="17053" y="5189220"/>
                  <a:pt x="0" y="5172167"/>
                  <a:pt x="0" y="5151131"/>
                </a:cubicBezTo>
                <a:lnTo>
                  <a:pt x="0" y="38089"/>
                </a:lnTo>
                <a:cubicBezTo>
                  <a:pt x="0" y="17067"/>
                  <a:pt x="17067" y="0"/>
                  <a:pt x="38089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6330077" y="1379220"/>
            <a:ext cx="5419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 File Layout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6333887" y="1764030"/>
            <a:ext cx="5313045" cy="426720"/>
          </a:xfrm>
          <a:custGeom>
            <a:avLst/>
            <a:gdLst/>
            <a:ahLst/>
            <a:cxnLst/>
            <a:rect l="l" t="t" r="r" b="b"/>
            <a:pathLst>
              <a:path w="5313045" h="426720">
                <a:moveTo>
                  <a:pt x="38102" y="0"/>
                </a:moveTo>
                <a:lnTo>
                  <a:pt x="5274943" y="0"/>
                </a:lnTo>
                <a:cubicBezTo>
                  <a:pt x="5295986" y="0"/>
                  <a:pt x="5313045" y="17059"/>
                  <a:pt x="5313045" y="38102"/>
                </a:cubicBezTo>
                <a:lnTo>
                  <a:pt x="5313045" y="388618"/>
                </a:lnTo>
                <a:cubicBezTo>
                  <a:pt x="5313045" y="409661"/>
                  <a:pt x="5295986" y="426720"/>
                  <a:pt x="5274943" y="426720"/>
                </a:cubicBezTo>
                <a:lnTo>
                  <a:pt x="38102" y="426720"/>
                </a:lnTo>
                <a:cubicBezTo>
                  <a:pt x="17059" y="426720"/>
                  <a:pt x="0" y="409661"/>
                  <a:pt x="0" y="38861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 w="10160">
            <a:solidFill>
              <a:srgbClr val="38BDF8">
                <a:alpha val="40000"/>
              </a:srgbClr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6342459" y="1805941"/>
            <a:ext cx="5295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DOS Header (64 bytes)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347222" y="1996441"/>
            <a:ext cx="5286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MZ signature | e_lfanew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33887" y="2236350"/>
            <a:ext cx="5313045" cy="426720"/>
          </a:xfrm>
          <a:custGeom>
            <a:avLst/>
            <a:gdLst/>
            <a:ahLst/>
            <a:cxnLst/>
            <a:rect l="l" t="t" r="r" b="b"/>
            <a:pathLst>
              <a:path w="5313045" h="426720">
                <a:moveTo>
                  <a:pt x="38102" y="0"/>
                </a:moveTo>
                <a:lnTo>
                  <a:pt x="5274943" y="0"/>
                </a:lnTo>
                <a:cubicBezTo>
                  <a:pt x="5295986" y="0"/>
                  <a:pt x="5313045" y="17059"/>
                  <a:pt x="5313045" y="38102"/>
                </a:cubicBezTo>
                <a:lnTo>
                  <a:pt x="5313045" y="388618"/>
                </a:lnTo>
                <a:cubicBezTo>
                  <a:pt x="5313045" y="409661"/>
                  <a:pt x="5295986" y="426720"/>
                  <a:pt x="5274943" y="426720"/>
                </a:cubicBezTo>
                <a:lnTo>
                  <a:pt x="38102" y="426720"/>
                </a:lnTo>
                <a:cubicBezTo>
                  <a:pt x="17059" y="426720"/>
                  <a:pt x="0" y="409661"/>
                  <a:pt x="0" y="38861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2DD4BF">
              <a:alpha val="14902"/>
            </a:srgbClr>
          </a:solidFill>
          <a:ln w="10160">
            <a:solidFill>
              <a:srgbClr val="2DD4BF">
                <a:alpha val="40000"/>
              </a:srgbClr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6342459" y="2278261"/>
            <a:ext cx="5295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DOS Stub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347222" y="2468761"/>
            <a:ext cx="5286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"This program cannot be run in DOS mode"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333887" y="2708673"/>
            <a:ext cx="5313045" cy="426720"/>
          </a:xfrm>
          <a:custGeom>
            <a:avLst/>
            <a:gdLst/>
            <a:ahLst/>
            <a:cxnLst/>
            <a:rect l="l" t="t" r="r" b="b"/>
            <a:pathLst>
              <a:path w="5313045" h="426720">
                <a:moveTo>
                  <a:pt x="38102" y="0"/>
                </a:moveTo>
                <a:lnTo>
                  <a:pt x="5274943" y="0"/>
                </a:lnTo>
                <a:cubicBezTo>
                  <a:pt x="5295986" y="0"/>
                  <a:pt x="5313045" y="17059"/>
                  <a:pt x="5313045" y="38102"/>
                </a:cubicBezTo>
                <a:lnTo>
                  <a:pt x="5313045" y="388618"/>
                </a:lnTo>
                <a:cubicBezTo>
                  <a:pt x="5313045" y="409661"/>
                  <a:pt x="5295986" y="426720"/>
                  <a:pt x="5274943" y="426720"/>
                </a:cubicBezTo>
                <a:lnTo>
                  <a:pt x="38102" y="426720"/>
                </a:lnTo>
                <a:cubicBezTo>
                  <a:pt x="17059" y="426720"/>
                  <a:pt x="0" y="409661"/>
                  <a:pt x="0" y="38861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 w="10160">
            <a:solidFill>
              <a:srgbClr val="38BDF8">
                <a:alpha val="40000"/>
              </a:srgbClr>
            </a:solidFill>
            <a:prstDash val="solid"/>
          </a:ln>
        </p:spPr>
      </p:sp>
      <p:sp>
        <p:nvSpPr>
          <p:cNvPr id="54" name="Text 52"/>
          <p:cNvSpPr/>
          <p:nvPr/>
        </p:nvSpPr>
        <p:spPr>
          <a:xfrm>
            <a:off x="6342459" y="2750583"/>
            <a:ext cx="5295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 Signature (4 bytes)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347222" y="2941083"/>
            <a:ext cx="5286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PE\0\0 (0x00004550)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33887" y="3180993"/>
            <a:ext cx="5313045" cy="426720"/>
          </a:xfrm>
          <a:custGeom>
            <a:avLst/>
            <a:gdLst/>
            <a:ahLst/>
            <a:cxnLst/>
            <a:rect l="l" t="t" r="r" b="b"/>
            <a:pathLst>
              <a:path w="5313045" h="426720">
                <a:moveTo>
                  <a:pt x="38102" y="0"/>
                </a:moveTo>
                <a:lnTo>
                  <a:pt x="5274943" y="0"/>
                </a:lnTo>
                <a:cubicBezTo>
                  <a:pt x="5295986" y="0"/>
                  <a:pt x="5313045" y="17059"/>
                  <a:pt x="5313045" y="38102"/>
                </a:cubicBezTo>
                <a:lnTo>
                  <a:pt x="5313045" y="388618"/>
                </a:lnTo>
                <a:cubicBezTo>
                  <a:pt x="5313045" y="409661"/>
                  <a:pt x="5295986" y="426720"/>
                  <a:pt x="5274943" y="426720"/>
                </a:cubicBezTo>
                <a:lnTo>
                  <a:pt x="38102" y="426720"/>
                </a:lnTo>
                <a:cubicBezTo>
                  <a:pt x="17059" y="426720"/>
                  <a:pt x="0" y="409661"/>
                  <a:pt x="0" y="38861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2DD4BF">
              <a:alpha val="14902"/>
            </a:srgbClr>
          </a:solidFill>
          <a:ln w="10160">
            <a:solidFill>
              <a:srgbClr val="2DD4BF">
                <a:alpha val="40000"/>
              </a:srgbClr>
            </a:solidFill>
            <a:prstDash val="solid"/>
          </a:ln>
        </p:spPr>
      </p:sp>
      <p:sp>
        <p:nvSpPr>
          <p:cNvPr id="57" name="Text 55"/>
          <p:cNvSpPr/>
          <p:nvPr/>
        </p:nvSpPr>
        <p:spPr>
          <a:xfrm>
            <a:off x="6342459" y="3222903"/>
            <a:ext cx="5295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File Header (20 bytes)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347222" y="3413403"/>
            <a:ext cx="5286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Machine | Sections | Timestamp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333887" y="3653315"/>
            <a:ext cx="5313045" cy="426720"/>
          </a:xfrm>
          <a:custGeom>
            <a:avLst/>
            <a:gdLst/>
            <a:ahLst/>
            <a:cxnLst/>
            <a:rect l="l" t="t" r="r" b="b"/>
            <a:pathLst>
              <a:path w="5313045" h="426720">
                <a:moveTo>
                  <a:pt x="38102" y="0"/>
                </a:moveTo>
                <a:lnTo>
                  <a:pt x="5274943" y="0"/>
                </a:lnTo>
                <a:cubicBezTo>
                  <a:pt x="5295986" y="0"/>
                  <a:pt x="5313045" y="17059"/>
                  <a:pt x="5313045" y="38102"/>
                </a:cubicBezTo>
                <a:lnTo>
                  <a:pt x="5313045" y="388618"/>
                </a:lnTo>
                <a:cubicBezTo>
                  <a:pt x="5313045" y="409661"/>
                  <a:pt x="5295986" y="426720"/>
                  <a:pt x="5274943" y="426720"/>
                </a:cubicBezTo>
                <a:lnTo>
                  <a:pt x="38102" y="426720"/>
                </a:lnTo>
                <a:cubicBezTo>
                  <a:pt x="17059" y="426720"/>
                  <a:pt x="0" y="409661"/>
                  <a:pt x="0" y="38861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 w="10160">
            <a:solidFill>
              <a:srgbClr val="38BDF8">
                <a:alpha val="40000"/>
              </a:srgbClr>
            </a:solidFill>
            <a:prstDash val="solid"/>
          </a:ln>
        </p:spPr>
      </p:sp>
      <p:sp>
        <p:nvSpPr>
          <p:cNvPr id="60" name="Text 58"/>
          <p:cNvSpPr/>
          <p:nvPr/>
        </p:nvSpPr>
        <p:spPr>
          <a:xfrm>
            <a:off x="6342459" y="3695223"/>
            <a:ext cx="5295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Optional Header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6347222" y="3885723"/>
            <a:ext cx="5286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EntryPoint | ImageBase | Data Directory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6333887" y="4125635"/>
            <a:ext cx="5313045" cy="426720"/>
          </a:xfrm>
          <a:custGeom>
            <a:avLst/>
            <a:gdLst/>
            <a:ahLst/>
            <a:cxnLst/>
            <a:rect l="l" t="t" r="r" b="b"/>
            <a:pathLst>
              <a:path w="5313045" h="426720">
                <a:moveTo>
                  <a:pt x="38102" y="0"/>
                </a:moveTo>
                <a:lnTo>
                  <a:pt x="5274943" y="0"/>
                </a:lnTo>
                <a:cubicBezTo>
                  <a:pt x="5295986" y="0"/>
                  <a:pt x="5313045" y="17059"/>
                  <a:pt x="5313045" y="38102"/>
                </a:cubicBezTo>
                <a:lnTo>
                  <a:pt x="5313045" y="388618"/>
                </a:lnTo>
                <a:cubicBezTo>
                  <a:pt x="5313045" y="409661"/>
                  <a:pt x="5295986" y="426720"/>
                  <a:pt x="5274943" y="426720"/>
                </a:cubicBezTo>
                <a:lnTo>
                  <a:pt x="38102" y="426720"/>
                </a:lnTo>
                <a:cubicBezTo>
                  <a:pt x="17059" y="426720"/>
                  <a:pt x="0" y="409661"/>
                  <a:pt x="0" y="38861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2DD4BF">
              <a:alpha val="14902"/>
            </a:srgbClr>
          </a:solidFill>
          <a:ln w="10160">
            <a:solidFill>
              <a:srgbClr val="2DD4BF">
                <a:alpha val="40000"/>
              </a:srgbClr>
            </a:solidFill>
            <a:prstDash val="solid"/>
          </a:ln>
        </p:spPr>
      </p:sp>
      <p:sp>
        <p:nvSpPr>
          <p:cNvPr id="63" name="Text 61"/>
          <p:cNvSpPr/>
          <p:nvPr/>
        </p:nvSpPr>
        <p:spPr>
          <a:xfrm>
            <a:off x="6342459" y="4167546"/>
            <a:ext cx="5295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Section Headers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347222" y="4358046"/>
            <a:ext cx="5286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Name | VirtualAddress | Characteristics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6333887" y="4597955"/>
            <a:ext cx="1741170" cy="464820"/>
          </a:xfrm>
          <a:custGeom>
            <a:avLst/>
            <a:gdLst/>
            <a:ahLst/>
            <a:cxnLst/>
            <a:rect l="l" t="t" r="r" b="b"/>
            <a:pathLst>
              <a:path w="1741170" h="464820">
                <a:moveTo>
                  <a:pt x="38101" y="0"/>
                </a:moveTo>
                <a:lnTo>
                  <a:pt x="1703069" y="0"/>
                </a:lnTo>
                <a:cubicBezTo>
                  <a:pt x="1724111" y="0"/>
                  <a:pt x="1741170" y="17059"/>
                  <a:pt x="1741170" y="38101"/>
                </a:cubicBezTo>
                <a:lnTo>
                  <a:pt x="1741170" y="426719"/>
                </a:lnTo>
                <a:cubicBezTo>
                  <a:pt x="1741170" y="447761"/>
                  <a:pt x="1724111" y="464820"/>
                  <a:pt x="1703069" y="464820"/>
                </a:cubicBezTo>
                <a:lnTo>
                  <a:pt x="38101" y="464820"/>
                </a:lnTo>
                <a:cubicBezTo>
                  <a:pt x="17059" y="464820"/>
                  <a:pt x="0" y="447761"/>
                  <a:pt x="0" y="426719"/>
                </a:cubicBezTo>
                <a:lnTo>
                  <a:pt x="0" y="38101"/>
                </a:lnTo>
                <a:cubicBezTo>
                  <a:pt x="0" y="17059"/>
                  <a:pt x="17059" y="0"/>
                  <a:pt x="38101" y="0"/>
                </a:cubicBezTo>
                <a:close/>
              </a:path>
            </a:pathLst>
          </a:custGeom>
          <a:solidFill>
            <a:srgbClr val="38BDF8">
              <a:alpha val="14902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66" name="Text 64"/>
          <p:cNvSpPr/>
          <p:nvPr/>
        </p:nvSpPr>
        <p:spPr>
          <a:xfrm>
            <a:off x="6385322" y="4677966"/>
            <a:ext cx="1638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.text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6385322" y="4830247"/>
            <a:ext cx="1638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Code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120181" y="4597955"/>
            <a:ext cx="1741170" cy="464820"/>
          </a:xfrm>
          <a:custGeom>
            <a:avLst/>
            <a:gdLst/>
            <a:ahLst/>
            <a:cxnLst/>
            <a:rect l="l" t="t" r="r" b="b"/>
            <a:pathLst>
              <a:path w="1741170" h="464820">
                <a:moveTo>
                  <a:pt x="38101" y="0"/>
                </a:moveTo>
                <a:lnTo>
                  <a:pt x="1703069" y="0"/>
                </a:lnTo>
                <a:cubicBezTo>
                  <a:pt x="1724111" y="0"/>
                  <a:pt x="1741170" y="17059"/>
                  <a:pt x="1741170" y="38101"/>
                </a:cubicBezTo>
                <a:lnTo>
                  <a:pt x="1741170" y="426719"/>
                </a:lnTo>
                <a:cubicBezTo>
                  <a:pt x="1741170" y="447761"/>
                  <a:pt x="1724111" y="464820"/>
                  <a:pt x="1703069" y="464820"/>
                </a:cubicBezTo>
                <a:lnTo>
                  <a:pt x="38101" y="464820"/>
                </a:lnTo>
                <a:cubicBezTo>
                  <a:pt x="17059" y="464820"/>
                  <a:pt x="0" y="447761"/>
                  <a:pt x="0" y="426719"/>
                </a:cubicBezTo>
                <a:lnTo>
                  <a:pt x="0" y="38101"/>
                </a:lnTo>
                <a:cubicBezTo>
                  <a:pt x="0" y="17059"/>
                  <a:pt x="17059" y="0"/>
                  <a:pt x="38101" y="0"/>
                </a:cubicBezTo>
                <a:close/>
              </a:path>
            </a:pathLst>
          </a:custGeom>
          <a:solidFill>
            <a:srgbClr val="2DD4BF">
              <a:alpha val="14902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69" name="Text 67"/>
          <p:cNvSpPr/>
          <p:nvPr/>
        </p:nvSpPr>
        <p:spPr>
          <a:xfrm>
            <a:off x="8171617" y="4677966"/>
            <a:ext cx="1638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.data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8171617" y="4830247"/>
            <a:ext cx="1638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9906476" y="4597955"/>
            <a:ext cx="1741170" cy="464820"/>
          </a:xfrm>
          <a:custGeom>
            <a:avLst/>
            <a:gdLst/>
            <a:ahLst/>
            <a:cxnLst/>
            <a:rect l="l" t="t" r="r" b="b"/>
            <a:pathLst>
              <a:path w="1741170" h="464820">
                <a:moveTo>
                  <a:pt x="38101" y="0"/>
                </a:moveTo>
                <a:lnTo>
                  <a:pt x="1703069" y="0"/>
                </a:lnTo>
                <a:cubicBezTo>
                  <a:pt x="1724111" y="0"/>
                  <a:pt x="1741170" y="17059"/>
                  <a:pt x="1741170" y="38101"/>
                </a:cubicBezTo>
                <a:lnTo>
                  <a:pt x="1741170" y="426719"/>
                </a:lnTo>
                <a:cubicBezTo>
                  <a:pt x="1741170" y="447761"/>
                  <a:pt x="1724111" y="464820"/>
                  <a:pt x="1703069" y="464820"/>
                </a:cubicBezTo>
                <a:lnTo>
                  <a:pt x="38101" y="464820"/>
                </a:lnTo>
                <a:cubicBezTo>
                  <a:pt x="17059" y="464820"/>
                  <a:pt x="0" y="447761"/>
                  <a:pt x="0" y="426719"/>
                </a:cubicBezTo>
                <a:lnTo>
                  <a:pt x="0" y="38101"/>
                </a:lnTo>
                <a:cubicBezTo>
                  <a:pt x="0" y="17059"/>
                  <a:pt x="17059" y="0"/>
                  <a:pt x="38101" y="0"/>
                </a:cubicBezTo>
                <a:close/>
              </a:path>
            </a:pathLst>
          </a:custGeom>
          <a:solidFill>
            <a:srgbClr val="38BDF8">
              <a:alpha val="14902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72" name="Text 70"/>
          <p:cNvSpPr/>
          <p:nvPr/>
        </p:nvSpPr>
        <p:spPr>
          <a:xfrm>
            <a:off x="9957912" y="4677966"/>
            <a:ext cx="1638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.rsrc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9957912" y="4830247"/>
            <a:ext cx="1638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Resources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6333887" y="5596652"/>
            <a:ext cx="5313045" cy="655320"/>
          </a:xfrm>
          <a:custGeom>
            <a:avLst/>
            <a:gdLst/>
            <a:ahLst/>
            <a:cxnLst/>
            <a:rect l="l" t="t" r="r" b="b"/>
            <a:pathLst>
              <a:path w="5313045" h="655320">
                <a:moveTo>
                  <a:pt x="38100" y="0"/>
                </a:moveTo>
                <a:lnTo>
                  <a:pt x="5274945" y="0"/>
                </a:lnTo>
                <a:cubicBezTo>
                  <a:pt x="5295987" y="0"/>
                  <a:pt x="5313045" y="17058"/>
                  <a:pt x="5313045" y="38100"/>
                </a:cubicBezTo>
                <a:lnTo>
                  <a:pt x="5313045" y="617220"/>
                </a:lnTo>
                <a:cubicBezTo>
                  <a:pt x="5313045" y="638262"/>
                  <a:pt x="5295987" y="655320"/>
                  <a:pt x="5274945" y="655320"/>
                </a:cubicBezTo>
                <a:lnTo>
                  <a:pt x="38100" y="655320"/>
                </a:lnTo>
                <a:cubicBezTo>
                  <a:pt x="17058" y="655320"/>
                  <a:pt x="0" y="638262"/>
                  <a:pt x="0" y="6172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>
              <a:alpha val="4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75" name="Text 73"/>
          <p:cNvSpPr/>
          <p:nvPr/>
        </p:nvSpPr>
        <p:spPr>
          <a:xfrm>
            <a:off x="6451997" y="5714763"/>
            <a:ext cx="114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Section Alignment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10697290" y="5714763"/>
            <a:ext cx="895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4KB (0x1000)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6451997" y="5943363"/>
            <a:ext cx="904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File Alignment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10710506" y="5943363"/>
            <a:ext cx="885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512B (0x200)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DOS Header: The Entry Point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8382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64-byte MS-DOS compatibility header with critical pointer to PE structure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223010"/>
            <a:ext cx="5627370" cy="5008245"/>
          </a:xfrm>
          <a:custGeom>
            <a:avLst/>
            <a:gdLst/>
            <a:ahLst/>
            <a:cxnLst/>
            <a:rect l="l" t="t" r="r" b="b"/>
            <a:pathLst>
              <a:path w="5627370" h="5008245">
                <a:moveTo>
                  <a:pt x="38113" y="0"/>
                </a:moveTo>
                <a:lnTo>
                  <a:pt x="5589257" y="0"/>
                </a:lnTo>
                <a:cubicBezTo>
                  <a:pt x="5610306" y="0"/>
                  <a:pt x="5627370" y="17064"/>
                  <a:pt x="5627370" y="38113"/>
                </a:cubicBezTo>
                <a:lnTo>
                  <a:pt x="5627370" y="4970132"/>
                </a:lnTo>
                <a:cubicBezTo>
                  <a:pt x="5627370" y="4991181"/>
                  <a:pt x="5610306" y="5008245"/>
                  <a:pt x="5589257" y="5008245"/>
                </a:cubicBezTo>
                <a:lnTo>
                  <a:pt x="38113" y="5008245"/>
                </a:lnTo>
                <a:cubicBezTo>
                  <a:pt x="17064" y="5008245"/>
                  <a:pt x="0" y="4991181"/>
                  <a:pt x="0" y="4970132"/>
                </a:cubicBezTo>
                <a:lnTo>
                  <a:pt x="0" y="38113"/>
                </a:lnTo>
                <a:cubicBezTo>
                  <a:pt x="0" y="17078"/>
                  <a:pt x="17078" y="0"/>
                  <a:pt x="38113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52926" y="141732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" name="Text 4"/>
          <p:cNvSpPr/>
          <p:nvPr/>
        </p:nvSpPr>
        <p:spPr>
          <a:xfrm>
            <a:off x="779145" y="1379220"/>
            <a:ext cx="5172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DOS Header Structure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60070" y="1760220"/>
            <a:ext cx="5295900" cy="800100"/>
          </a:xfrm>
          <a:custGeom>
            <a:avLst/>
            <a:gdLst/>
            <a:ahLst/>
            <a:cxnLst/>
            <a:rect l="l" t="t" r="r" b="b"/>
            <a:pathLst>
              <a:path w="5295900" h="800100">
                <a:moveTo>
                  <a:pt x="0" y="0"/>
                </a:moveTo>
                <a:lnTo>
                  <a:pt x="5257799" y="0"/>
                </a:lnTo>
                <a:cubicBezTo>
                  <a:pt x="5278842" y="0"/>
                  <a:pt x="5295900" y="17058"/>
                  <a:pt x="5295900" y="38101"/>
                </a:cubicBezTo>
                <a:lnTo>
                  <a:pt x="5295900" y="761999"/>
                </a:lnTo>
                <a:cubicBezTo>
                  <a:pt x="5295900" y="783042"/>
                  <a:pt x="5278842" y="800100"/>
                  <a:pt x="5257799" y="800100"/>
                </a:cubicBez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560070" y="1760220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9" name="Text 7"/>
          <p:cNvSpPr/>
          <p:nvPr/>
        </p:nvSpPr>
        <p:spPr>
          <a:xfrm>
            <a:off x="655320" y="1836420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e_magic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589502" y="1874520"/>
            <a:ext cx="1247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 | Offset: 0x00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55320" y="2103120"/>
            <a:ext cx="519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Magic number: </a:t>
            </a:r>
            <a:r>
              <a:rPr lang="en-US" sz="10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0x5A4D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("MZ")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55320" y="2331720"/>
            <a:ext cx="51816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MS-DOS executable signature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60070" y="2598302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0" y="0"/>
                </a:moveTo>
                <a:lnTo>
                  <a:pt x="5257800" y="0"/>
                </a:lnTo>
                <a:cubicBezTo>
                  <a:pt x="5278828" y="0"/>
                  <a:pt x="5295900" y="17072"/>
                  <a:pt x="5295900" y="38100"/>
                </a:cubicBezTo>
                <a:lnTo>
                  <a:pt x="5295900" y="571500"/>
                </a:lnTo>
                <a:cubicBezTo>
                  <a:pt x="5295900" y="592528"/>
                  <a:pt x="5278828" y="609600"/>
                  <a:pt x="5257800" y="609600"/>
                </a:cubicBez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0F172A">
              <a:alpha val="4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560070" y="2598302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0" y="609600"/>
                </a:lnTo>
                <a:lnTo>
                  <a:pt x="0" y="0"/>
                </a:lnTo>
                <a:close/>
              </a:path>
            </a:pathLst>
          </a:custGeom>
          <a:solidFill>
            <a:srgbClr val="334155"/>
          </a:solidFill>
          <a:ln/>
        </p:spPr>
      </p:sp>
      <p:sp>
        <p:nvSpPr>
          <p:cNvPr id="15" name="Text 13"/>
          <p:cNvSpPr/>
          <p:nvPr/>
        </p:nvSpPr>
        <p:spPr>
          <a:xfrm>
            <a:off x="655320" y="2674502"/>
            <a:ext cx="1085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e_cblp, e_cp, ...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903708" y="2712602"/>
            <a:ext cx="933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 | Various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55320" y="2941202"/>
            <a:ext cx="519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MS-DOS specific fields (mostly unused in PE)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60070" y="3246002"/>
            <a:ext cx="5295900" cy="800100"/>
          </a:xfrm>
          <a:custGeom>
            <a:avLst/>
            <a:gdLst/>
            <a:ahLst/>
            <a:cxnLst/>
            <a:rect l="l" t="t" r="r" b="b"/>
            <a:pathLst>
              <a:path w="5295900" h="800100">
                <a:moveTo>
                  <a:pt x="0" y="0"/>
                </a:moveTo>
                <a:lnTo>
                  <a:pt x="5257799" y="0"/>
                </a:lnTo>
                <a:cubicBezTo>
                  <a:pt x="5278842" y="0"/>
                  <a:pt x="5295900" y="17058"/>
                  <a:pt x="5295900" y="38101"/>
                </a:cubicBezTo>
                <a:lnTo>
                  <a:pt x="5295900" y="761999"/>
                </a:lnTo>
                <a:cubicBezTo>
                  <a:pt x="5295900" y="783042"/>
                  <a:pt x="5278842" y="800100"/>
                  <a:pt x="5257799" y="800100"/>
                </a:cubicBez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560070" y="3246002"/>
            <a:ext cx="38100" cy="800100"/>
          </a:xfrm>
          <a:custGeom>
            <a:avLst/>
            <a:gdLst/>
            <a:ahLst/>
            <a:cxnLst/>
            <a:rect l="l" t="t" r="r" b="b"/>
            <a:pathLst>
              <a:path w="38100" h="800100">
                <a:moveTo>
                  <a:pt x="0" y="0"/>
                </a:moveTo>
                <a:lnTo>
                  <a:pt x="38100" y="0"/>
                </a:lnTo>
                <a:lnTo>
                  <a:pt x="381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0" name="Text 18"/>
          <p:cNvSpPr/>
          <p:nvPr/>
        </p:nvSpPr>
        <p:spPr>
          <a:xfrm>
            <a:off x="655320" y="3322202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e_lfanew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589502" y="3360302"/>
            <a:ext cx="12477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 | Offset: 0x3C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55320" y="3588902"/>
            <a:ext cx="519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File offset to PE header: </a:t>
            </a:r>
            <a:r>
              <a:rPr lang="en-US" sz="10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0x000000F0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55320" y="3817502"/>
            <a:ext cx="51816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Most critical field - tells Windows where PE starts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44830" y="4164093"/>
            <a:ext cx="5313045" cy="979170"/>
          </a:xfrm>
          <a:custGeom>
            <a:avLst/>
            <a:gdLst/>
            <a:ahLst/>
            <a:cxnLst/>
            <a:rect l="l" t="t" r="r" b="b"/>
            <a:pathLst>
              <a:path w="5313045" h="979170">
                <a:moveTo>
                  <a:pt x="38100" y="0"/>
                </a:moveTo>
                <a:lnTo>
                  <a:pt x="5274945" y="0"/>
                </a:lnTo>
                <a:cubicBezTo>
                  <a:pt x="5295987" y="0"/>
                  <a:pt x="5313045" y="17058"/>
                  <a:pt x="5313045" y="38100"/>
                </a:cubicBezTo>
                <a:lnTo>
                  <a:pt x="5313045" y="941070"/>
                </a:lnTo>
                <a:cubicBezTo>
                  <a:pt x="5313045" y="962112"/>
                  <a:pt x="5295987" y="979170"/>
                  <a:pt x="5274945" y="979170"/>
                </a:cubicBezTo>
                <a:lnTo>
                  <a:pt x="38100" y="979170"/>
                </a:lnTo>
                <a:cubicBezTo>
                  <a:pt x="17058" y="979170"/>
                  <a:pt x="0" y="962112"/>
                  <a:pt x="0" y="94107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672465" y="4320301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85725" y="19050"/>
                </a:moveTo>
                <a:cubicBezTo>
                  <a:pt x="117277" y="19050"/>
                  <a:pt x="142875" y="44648"/>
                  <a:pt x="142875" y="76200"/>
                </a:cubicBezTo>
                <a:cubicBezTo>
                  <a:pt x="142875" y="107752"/>
                  <a:pt x="117277" y="133350"/>
                  <a:pt x="85725" y="133350"/>
                </a:cubicBezTo>
                <a:cubicBezTo>
                  <a:pt x="66318" y="133350"/>
                  <a:pt x="49143" y="123676"/>
                  <a:pt x="38814" y="108853"/>
                </a:cubicBezTo>
                <a:cubicBezTo>
                  <a:pt x="35808" y="104537"/>
                  <a:pt x="29855" y="103495"/>
                  <a:pt x="25539" y="106501"/>
                </a:cubicBezTo>
                <a:cubicBezTo>
                  <a:pt x="21223" y="109508"/>
                  <a:pt x="20181" y="115461"/>
                  <a:pt x="23187" y="119777"/>
                </a:cubicBezTo>
                <a:cubicBezTo>
                  <a:pt x="36939" y="139482"/>
                  <a:pt x="59829" y="152400"/>
                  <a:pt x="85725" y="152400"/>
                </a:cubicBezTo>
                <a:cubicBezTo>
                  <a:pt x="127814" y="152400"/>
                  <a:pt x="161925" y="118289"/>
                  <a:pt x="161925" y="76200"/>
                </a:cubicBezTo>
                <a:cubicBezTo>
                  <a:pt x="161925" y="34111"/>
                  <a:pt x="127814" y="0"/>
                  <a:pt x="85725" y="0"/>
                </a:cubicBezTo>
                <a:cubicBezTo>
                  <a:pt x="60216" y="0"/>
                  <a:pt x="37654" y="12531"/>
                  <a:pt x="23813" y="31760"/>
                </a:cubicBezTo>
                <a:lnTo>
                  <a:pt x="23813" y="23813"/>
                </a:lnTo>
                <a:cubicBezTo>
                  <a:pt x="23813" y="18544"/>
                  <a:pt x="19556" y="14288"/>
                  <a:pt x="14288" y="14288"/>
                </a:cubicBezTo>
                <a:cubicBezTo>
                  <a:pt x="9019" y="14288"/>
                  <a:pt x="4763" y="18544"/>
                  <a:pt x="4763" y="23813"/>
                </a:cubicBezTo>
                <a:lnTo>
                  <a:pt x="4763" y="57150"/>
                </a:lnTo>
                <a:cubicBezTo>
                  <a:pt x="4763" y="62419"/>
                  <a:pt x="9019" y="66675"/>
                  <a:pt x="14288" y="66675"/>
                </a:cubicBezTo>
                <a:lnTo>
                  <a:pt x="21610" y="66675"/>
                </a:lnTo>
                <a:cubicBezTo>
                  <a:pt x="21759" y="66675"/>
                  <a:pt x="21908" y="66675"/>
                  <a:pt x="22056" y="66675"/>
                </a:cubicBezTo>
                <a:lnTo>
                  <a:pt x="47655" y="66675"/>
                </a:lnTo>
                <a:cubicBezTo>
                  <a:pt x="52923" y="66675"/>
                  <a:pt x="57180" y="62419"/>
                  <a:pt x="57180" y="57150"/>
                </a:cubicBezTo>
                <a:cubicBezTo>
                  <a:pt x="57180" y="51881"/>
                  <a:pt x="52923" y="47625"/>
                  <a:pt x="47655" y="47625"/>
                </a:cubicBezTo>
                <a:lnTo>
                  <a:pt x="36255" y="47625"/>
                </a:lnTo>
                <a:cubicBezTo>
                  <a:pt x="46107" y="30540"/>
                  <a:pt x="64591" y="19050"/>
                  <a:pt x="85725" y="19050"/>
                </a:cubicBezTo>
                <a:close/>
                <a:moveTo>
                  <a:pt x="92869" y="45244"/>
                </a:moveTo>
                <a:cubicBezTo>
                  <a:pt x="92869" y="41285"/>
                  <a:pt x="89684" y="38100"/>
                  <a:pt x="85725" y="38100"/>
                </a:cubicBezTo>
                <a:cubicBezTo>
                  <a:pt x="81766" y="38100"/>
                  <a:pt x="78581" y="41285"/>
                  <a:pt x="78581" y="45244"/>
                </a:cubicBezTo>
                <a:lnTo>
                  <a:pt x="78581" y="76200"/>
                </a:lnTo>
                <a:cubicBezTo>
                  <a:pt x="78581" y="78105"/>
                  <a:pt x="79325" y="79921"/>
                  <a:pt x="80665" y="81260"/>
                </a:cubicBezTo>
                <a:lnTo>
                  <a:pt x="102096" y="102691"/>
                </a:lnTo>
                <a:cubicBezTo>
                  <a:pt x="104894" y="105489"/>
                  <a:pt x="109418" y="105489"/>
                  <a:pt x="112187" y="102691"/>
                </a:cubicBezTo>
                <a:cubicBezTo>
                  <a:pt x="114955" y="99893"/>
                  <a:pt x="114985" y="95369"/>
                  <a:pt x="112187" y="92601"/>
                </a:cubicBezTo>
                <a:lnTo>
                  <a:pt x="92839" y="73253"/>
                </a:lnTo>
                <a:lnTo>
                  <a:pt x="92839" y="45244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6" name="Text 24"/>
          <p:cNvSpPr/>
          <p:nvPr/>
        </p:nvSpPr>
        <p:spPr>
          <a:xfrm>
            <a:off x="929640" y="4282201"/>
            <a:ext cx="128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Historical Context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62940" y="4587001"/>
            <a:ext cx="51435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"MZ" stands for </a:t>
            </a:r>
            <a:r>
              <a:rPr lang="en-US" sz="10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Mark Zbikowski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, an early MS-DOS developer. This header ensures that if a PE file is run on MS-DOS, it displays an error message gracefully.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76010" y="1223010"/>
            <a:ext cx="5627370" cy="2484120"/>
          </a:xfrm>
          <a:custGeom>
            <a:avLst/>
            <a:gdLst/>
            <a:ahLst/>
            <a:cxnLst/>
            <a:rect l="l" t="t" r="r" b="b"/>
            <a:pathLst>
              <a:path w="5627370" h="2484120">
                <a:moveTo>
                  <a:pt x="38106" y="0"/>
                </a:moveTo>
                <a:lnTo>
                  <a:pt x="5589264" y="0"/>
                </a:lnTo>
                <a:cubicBezTo>
                  <a:pt x="5610309" y="0"/>
                  <a:pt x="5627370" y="17061"/>
                  <a:pt x="5627370" y="38106"/>
                </a:cubicBezTo>
                <a:lnTo>
                  <a:pt x="5627370" y="2446014"/>
                </a:lnTo>
                <a:cubicBezTo>
                  <a:pt x="5627370" y="2467059"/>
                  <a:pt x="5610309" y="2484120"/>
                  <a:pt x="5589264" y="2484120"/>
                </a:cubicBezTo>
                <a:lnTo>
                  <a:pt x="38106" y="2484120"/>
                </a:lnTo>
                <a:cubicBezTo>
                  <a:pt x="17061" y="2484120"/>
                  <a:pt x="0" y="2467059"/>
                  <a:pt x="0" y="2446014"/>
                </a:cubicBezTo>
                <a:lnTo>
                  <a:pt x="0" y="38106"/>
                </a:lnTo>
                <a:cubicBezTo>
                  <a:pt x="0" y="17061"/>
                  <a:pt x="17061" y="0"/>
                  <a:pt x="38106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356032" y="141732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3497" y="44128"/>
                </a:moveTo>
                <a:cubicBezTo>
                  <a:pt x="-1153" y="39477"/>
                  <a:pt x="-1153" y="31924"/>
                  <a:pt x="3497" y="27273"/>
                </a:cubicBezTo>
                <a:cubicBezTo>
                  <a:pt x="8148" y="22622"/>
                  <a:pt x="15701" y="22622"/>
                  <a:pt x="20352" y="27273"/>
                </a:cubicBezTo>
                <a:lnTo>
                  <a:pt x="79883" y="86804"/>
                </a:lnTo>
                <a:cubicBezTo>
                  <a:pt x="84534" y="91455"/>
                  <a:pt x="84534" y="99008"/>
                  <a:pt x="79883" y="103659"/>
                </a:cubicBezTo>
                <a:lnTo>
                  <a:pt x="20352" y="163190"/>
                </a:lnTo>
                <a:cubicBezTo>
                  <a:pt x="15701" y="167841"/>
                  <a:pt x="8148" y="167841"/>
                  <a:pt x="3497" y="163190"/>
                </a:cubicBezTo>
                <a:cubicBezTo>
                  <a:pt x="-1153" y="158539"/>
                  <a:pt x="-1153" y="150986"/>
                  <a:pt x="3497" y="146335"/>
                </a:cubicBezTo>
                <a:lnTo>
                  <a:pt x="54583" y="95250"/>
                </a:lnTo>
                <a:lnTo>
                  <a:pt x="3497" y="44128"/>
                </a:lnTo>
                <a:close/>
                <a:moveTo>
                  <a:pt x="83344" y="142875"/>
                </a:moveTo>
                <a:lnTo>
                  <a:pt x="178594" y="142875"/>
                </a:lnTo>
                <a:cubicBezTo>
                  <a:pt x="185179" y="142875"/>
                  <a:pt x="190500" y="148196"/>
                  <a:pt x="190500" y="154781"/>
                </a:cubicBezTo>
                <a:cubicBezTo>
                  <a:pt x="190500" y="161367"/>
                  <a:pt x="185179" y="166688"/>
                  <a:pt x="178594" y="166688"/>
                </a:cubicBezTo>
                <a:lnTo>
                  <a:pt x="83344" y="166688"/>
                </a:lnTo>
                <a:cubicBezTo>
                  <a:pt x="76758" y="166688"/>
                  <a:pt x="71438" y="161367"/>
                  <a:pt x="71438" y="154781"/>
                </a:cubicBezTo>
                <a:cubicBezTo>
                  <a:pt x="71438" y="148196"/>
                  <a:pt x="76758" y="142875"/>
                  <a:pt x="83344" y="142875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30" name="Text 28"/>
          <p:cNvSpPr/>
          <p:nvPr/>
        </p:nvSpPr>
        <p:spPr>
          <a:xfrm>
            <a:off x="6570345" y="1379220"/>
            <a:ext cx="5172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Hex Dump Example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32220" y="1760220"/>
            <a:ext cx="5314950" cy="1219200"/>
          </a:xfrm>
          <a:custGeom>
            <a:avLst/>
            <a:gdLst/>
            <a:ahLst/>
            <a:cxnLst/>
            <a:rect l="l" t="t" r="r" b="b"/>
            <a:pathLst>
              <a:path w="5314950" h="1219200">
                <a:moveTo>
                  <a:pt x="38100" y="0"/>
                </a:moveTo>
                <a:lnTo>
                  <a:pt x="5276850" y="0"/>
                </a:lnTo>
                <a:cubicBezTo>
                  <a:pt x="5297878" y="0"/>
                  <a:pt x="5314950" y="17072"/>
                  <a:pt x="5314950" y="38100"/>
                </a:cubicBezTo>
                <a:lnTo>
                  <a:pt x="5314950" y="1181100"/>
                </a:lnTo>
                <a:cubicBezTo>
                  <a:pt x="5314950" y="1202128"/>
                  <a:pt x="5297878" y="1219200"/>
                  <a:pt x="5276850" y="1219200"/>
                </a:cubicBezTo>
                <a:lnTo>
                  <a:pt x="38100" y="1219200"/>
                </a:lnTo>
                <a:cubicBezTo>
                  <a:pt x="17072" y="1219200"/>
                  <a:pt x="0" y="1202128"/>
                  <a:pt x="0" y="1181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>
              <a:alpha val="80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6446520" y="1874520"/>
            <a:ext cx="5153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Offset: 0x00000000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446520" y="2141220"/>
            <a:ext cx="5143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0000:</a:t>
            </a:r>
            <a:r>
              <a:rPr lang="en-US" sz="900" b="1" dirty="0">
                <a:solidFill>
                  <a:srgbClr val="38BD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4D 5A</a:t>
            </a: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90 00 03 00 00 00 04 00 00 00 FF FF 00 00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446520" y="2331602"/>
            <a:ext cx="5143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0010:</a:t>
            </a: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B8 00 00 00 00 00 00 00 40 00 00 00 00 00 00 00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446520" y="2521983"/>
            <a:ext cx="5143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0020:</a:t>
            </a: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00 00 00 00 00 00 00 00 00 00 00 00 00 00 00 00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446520" y="2712362"/>
            <a:ext cx="5143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5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0030:</a:t>
            </a: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00 00 00 00 00 00 00 00 </a:t>
            </a:r>
            <a:r>
              <a:rPr lang="en-US" sz="900" b="1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F0 00 00 00</a:t>
            </a:r>
            <a:r>
              <a:rPr lang="en-US" sz="900" dirty="0">
                <a:solidFill>
                  <a:srgbClr val="E2E8F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0E 1F BA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332220" y="3131344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38" name="Text 36"/>
          <p:cNvSpPr/>
          <p:nvPr/>
        </p:nvSpPr>
        <p:spPr>
          <a:xfrm>
            <a:off x="6522720" y="3093244"/>
            <a:ext cx="2609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Bytes </a:t>
            </a:r>
            <a:r>
              <a:rPr lang="en-US" sz="10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4D 5A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= "MZ" signature (little-endian)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32220" y="3398044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0" name="Text 38"/>
          <p:cNvSpPr/>
          <p:nvPr/>
        </p:nvSpPr>
        <p:spPr>
          <a:xfrm>
            <a:off x="6522720" y="3359944"/>
            <a:ext cx="2647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Bytes </a:t>
            </a:r>
            <a:r>
              <a:rPr lang="en-US" sz="10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F0 00 00 00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= e_lfanew (0xF0 = 240)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6176010" y="3828574"/>
            <a:ext cx="5627370" cy="1360170"/>
          </a:xfrm>
          <a:custGeom>
            <a:avLst/>
            <a:gdLst/>
            <a:ahLst/>
            <a:cxnLst/>
            <a:rect l="l" t="t" r="r" b="b"/>
            <a:pathLst>
              <a:path w="5627370" h="1360170">
                <a:moveTo>
                  <a:pt x="38098" y="0"/>
                </a:moveTo>
                <a:lnTo>
                  <a:pt x="5589272" y="0"/>
                </a:lnTo>
                <a:cubicBezTo>
                  <a:pt x="5610313" y="0"/>
                  <a:pt x="5627370" y="17057"/>
                  <a:pt x="5627370" y="38098"/>
                </a:cubicBezTo>
                <a:lnTo>
                  <a:pt x="5627370" y="1322072"/>
                </a:lnTo>
                <a:cubicBezTo>
                  <a:pt x="5627370" y="1343113"/>
                  <a:pt x="5610313" y="1360170"/>
                  <a:pt x="5589272" y="1360170"/>
                </a:cubicBezTo>
                <a:lnTo>
                  <a:pt x="38098" y="1360170"/>
                </a:lnTo>
                <a:cubicBezTo>
                  <a:pt x="17071" y="1360170"/>
                  <a:pt x="0" y="1343099"/>
                  <a:pt x="0" y="132207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6332220" y="3984785"/>
            <a:ext cx="5400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DOS Stub Message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36030" y="4331495"/>
            <a:ext cx="5313045" cy="426720"/>
          </a:xfrm>
          <a:custGeom>
            <a:avLst/>
            <a:gdLst/>
            <a:ahLst/>
            <a:cxnLst/>
            <a:rect l="l" t="t" r="r" b="b"/>
            <a:pathLst>
              <a:path w="5313045" h="426720">
                <a:moveTo>
                  <a:pt x="38102" y="0"/>
                </a:moveTo>
                <a:lnTo>
                  <a:pt x="5274943" y="0"/>
                </a:lnTo>
                <a:cubicBezTo>
                  <a:pt x="5295986" y="0"/>
                  <a:pt x="5313045" y="17059"/>
                  <a:pt x="5313045" y="38102"/>
                </a:cubicBezTo>
                <a:lnTo>
                  <a:pt x="5313045" y="388618"/>
                </a:lnTo>
                <a:cubicBezTo>
                  <a:pt x="5313045" y="409661"/>
                  <a:pt x="5295986" y="426720"/>
                  <a:pt x="5274943" y="426720"/>
                </a:cubicBezTo>
                <a:lnTo>
                  <a:pt x="38102" y="426720"/>
                </a:lnTo>
                <a:cubicBezTo>
                  <a:pt x="17059" y="426720"/>
                  <a:pt x="0" y="409661"/>
                  <a:pt x="0" y="38861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6454140" y="4449605"/>
            <a:ext cx="5143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program cannot be run in DOS mode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332220" y="4838223"/>
            <a:ext cx="5381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Displayed when PE runs on MS-DOS systems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176010" y="5306854"/>
            <a:ext cx="5627370" cy="922020"/>
          </a:xfrm>
          <a:custGeom>
            <a:avLst/>
            <a:gdLst/>
            <a:ahLst/>
            <a:cxnLst/>
            <a:rect l="l" t="t" r="r" b="b"/>
            <a:pathLst>
              <a:path w="5627370" h="922020">
                <a:moveTo>
                  <a:pt x="38098" y="0"/>
                </a:moveTo>
                <a:lnTo>
                  <a:pt x="5589272" y="0"/>
                </a:lnTo>
                <a:cubicBezTo>
                  <a:pt x="5610313" y="0"/>
                  <a:pt x="5627370" y="17057"/>
                  <a:pt x="5627370" y="38098"/>
                </a:cubicBezTo>
                <a:lnTo>
                  <a:pt x="5627370" y="883922"/>
                </a:lnTo>
                <a:cubicBezTo>
                  <a:pt x="5627370" y="904963"/>
                  <a:pt x="5610313" y="922020"/>
                  <a:pt x="5589272" y="922020"/>
                </a:cubicBezTo>
                <a:lnTo>
                  <a:pt x="38098" y="922020"/>
                </a:lnTo>
                <a:cubicBezTo>
                  <a:pt x="17057" y="922020"/>
                  <a:pt x="0" y="904963"/>
                  <a:pt x="0" y="883922"/>
                </a:cubicBezTo>
                <a:lnTo>
                  <a:pt x="0" y="38098"/>
                </a:lnTo>
                <a:cubicBezTo>
                  <a:pt x="0" y="17057"/>
                  <a:pt x="17057" y="0"/>
                  <a:pt x="38098" y="0"/>
                </a:cubicBezTo>
                <a:close/>
              </a:path>
            </a:pathLst>
          </a:custGeom>
          <a:solidFill>
            <a:srgbClr val="2DD4BF">
              <a:alpha val="10196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6313170" y="5463064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8" name="Text 46"/>
          <p:cNvSpPr/>
          <p:nvPr/>
        </p:nvSpPr>
        <p:spPr>
          <a:xfrm>
            <a:off x="6560820" y="5424964"/>
            <a:ext cx="137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Critical for Analysis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294120" y="5729764"/>
            <a:ext cx="54578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Always check e_lfanew first - if it's corrupted or points to invalid location, the PE file is malformed.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0977" y="360977"/>
            <a:ext cx="11632486" cy="3609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58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 Header &amp; Optional Header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0977" y="794150"/>
            <a:ext cx="11542241" cy="2165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7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metadata structures defining file characteristics and loading parameters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4587" y="1158736"/>
            <a:ext cx="3716259" cy="2750645"/>
          </a:xfrm>
          <a:custGeom>
            <a:avLst/>
            <a:gdLst/>
            <a:ahLst/>
            <a:cxnLst/>
            <a:rect l="l" t="t" r="r" b="b"/>
            <a:pathLst>
              <a:path w="3716259" h="2750645">
                <a:moveTo>
                  <a:pt x="36088" y="0"/>
                </a:moveTo>
                <a:lnTo>
                  <a:pt x="3680170" y="0"/>
                </a:lnTo>
                <a:cubicBezTo>
                  <a:pt x="3700101" y="0"/>
                  <a:pt x="3716259" y="16157"/>
                  <a:pt x="3716259" y="36088"/>
                </a:cubicBezTo>
                <a:lnTo>
                  <a:pt x="3716259" y="2714557"/>
                </a:lnTo>
                <a:cubicBezTo>
                  <a:pt x="3716259" y="2734488"/>
                  <a:pt x="3700101" y="2750645"/>
                  <a:pt x="3680170" y="2750645"/>
                </a:cubicBezTo>
                <a:lnTo>
                  <a:pt x="36088" y="2750645"/>
                </a:lnTo>
                <a:cubicBezTo>
                  <a:pt x="16157" y="2750645"/>
                  <a:pt x="0" y="2734488"/>
                  <a:pt x="0" y="2714557"/>
                </a:cubicBezTo>
                <a:lnTo>
                  <a:pt x="0" y="36088"/>
                </a:lnTo>
                <a:cubicBezTo>
                  <a:pt x="0" y="16171"/>
                  <a:pt x="16171" y="0"/>
                  <a:pt x="36088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12587" y="1306737"/>
            <a:ext cx="3510502" cy="252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1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 Signature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6197" y="1671324"/>
            <a:ext cx="3418453" cy="945760"/>
          </a:xfrm>
          <a:custGeom>
            <a:avLst/>
            <a:gdLst/>
            <a:ahLst/>
            <a:cxnLst/>
            <a:rect l="l" t="t" r="r" b="b"/>
            <a:pathLst>
              <a:path w="3418453" h="945760">
                <a:moveTo>
                  <a:pt x="36100" y="0"/>
                </a:moveTo>
                <a:lnTo>
                  <a:pt x="3382353" y="0"/>
                </a:lnTo>
                <a:cubicBezTo>
                  <a:pt x="3402290" y="0"/>
                  <a:pt x="3418453" y="16162"/>
                  <a:pt x="3418453" y="36100"/>
                </a:cubicBezTo>
                <a:lnTo>
                  <a:pt x="3418453" y="909660"/>
                </a:lnTo>
                <a:cubicBezTo>
                  <a:pt x="3418453" y="929584"/>
                  <a:pt x="3402277" y="945760"/>
                  <a:pt x="3382353" y="945760"/>
                </a:cubicBezTo>
                <a:lnTo>
                  <a:pt x="36100" y="945760"/>
                </a:lnTo>
                <a:cubicBezTo>
                  <a:pt x="16162" y="945760"/>
                  <a:pt x="0" y="929598"/>
                  <a:pt x="0" y="909660"/>
                </a:cubicBezTo>
                <a:lnTo>
                  <a:pt x="0" y="36100"/>
                </a:lnTo>
                <a:cubicBezTo>
                  <a:pt x="0" y="16176"/>
                  <a:pt x="16176" y="0"/>
                  <a:pt x="36100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38BDF8">
                <a:alpha val="40000"/>
              </a:srgbClr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28100" y="1783228"/>
            <a:ext cx="3257818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DWORD Signature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28100" y="1999814"/>
            <a:ext cx="3302940" cy="288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05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PE\0\0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28100" y="2324581"/>
            <a:ext cx="3257818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Hex: 0x00004550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12587" y="2728875"/>
            <a:ext cx="3483429" cy="4151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9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4-byte signature identifying this as a PE file. Always follows DOS stub at offset specified by e_lfanew.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236291" y="1158736"/>
            <a:ext cx="3716259" cy="2750645"/>
          </a:xfrm>
          <a:custGeom>
            <a:avLst/>
            <a:gdLst/>
            <a:ahLst/>
            <a:cxnLst/>
            <a:rect l="l" t="t" r="r" b="b"/>
            <a:pathLst>
              <a:path w="3716259" h="2750645">
                <a:moveTo>
                  <a:pt x="36088" y="0"/>
                </a:moveTo>
                <a:lnTo>
                  <a:pt x="3680170" y="0"/>
                </a:lnTo>
                <a:cubicBezTo>
                  <a:pt x="3700101" y="0"/>
                  <a:pt x="3716259" y="16157"/>
                  <a:pt x="3716259" y="36088"/>
                </a:cubicBezTo>
                <a:lnTo>
                  <a:pt x="3716259" y="2714557"/>
                </a:lnTo>
                <a:cubicBezTo>
                  <a:pt x="3716259" y="2734488"/>
                  <a:pt x="3700101" y="2750645"/>
                  <a:pt x="3680170" y="2750645"/>
                </a:cubicBezTo>
                <a:lnTo>
                  <a:pt x="36088" y="2750645"/>
                </a:lnTo>
                <a:cubicBezTo>
                  <a:pt x="16157" y="2750645"/>
                  <a:pt x="0" y="2734488"/>
                  <a:pt x="0" y="2714557"/>
                </a:cubicBezTo>
                <a:lnTo>
                  <a:pt x="0" y="36088"/>
                </a:lnTo>
                <a:cubicBezTo>
                  <a:pt x="0" y="16171"/>
                  <a:pt x="16171" y="0"/>
                  <a:pt x="36088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384292" y="1306737"/>
            <a:ext cx="3510502" cy="252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1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File Header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384292" y="1667714"/>
            <a:ext cx="3420258" cy="469270"/>
          </a:xfrm>
          <a:custGeom>
            <a:avLst/>
            <a:gdLst/>
            <a:ahLst/>
            <a:cxnLst/>
            <a:rect l="l" t="t" r="r" b="b"/>
            <a:pathLst>
              <a:path w="3420258" h="469270">
                <a:moveTo>
                  <a:pt x="36096" y="0"/>
                </a:moveTo>
                <a:lnTo>
                  <a:pt x="3384161" y="0"/>
                </a:lnTo>
                <a:cubicBezTo>
                  <a:pt x="3404097" y="0"/>
                  <a:pt x="3420258" y="16161"/>
                  <a:pt x="3420258" y="36096"/>
                </a:cubicBezTo>
                <a:lnTo>
                  <a:pt x="3420258" y="433174"/>
                </a:lnTo>
                <a:cubicBezTo>
                  <a:pt x="3420258" y="453109"/>
                  <a:pt x="3404097" y="469270"/>
                  <a:pt x="3384161" y="469270"/>
                </a:cubicBezTo>
                <a:lnTo>
                  <a:pt x="36096" y="469270"/>
                </a:lnTo>
                <a:cubicBezTo>
                  <a:pt x="16161" y="469270"/>
                  <a:pt x="0" y="453109"/>
                  <a:pt x="0" y="433174"/>
                </a:cubicBezTo>
                <a:lnTo>
                  <a:pt x="0" y="36096"/>
                </a:lnTo>
                <a:cubicBezTo>
                  <a:pt x="0" y="16174"/>
                  <a:pt x="16174" y="0"/>
                  <a:pt x="36096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4456487" y="1739910"/>
            <a:ext cx="3339038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Machine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456487" y="1920398"/>
            <a:ext cx="3330013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0x014C (x86) | 0x8664 (x64)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384292" y="2209068"/>
            <a:ext cx="3420258" cy="469270"/>
          </a:xfrm>
          <a:custGeom>
            <a:avLst/>
            <a:gdLst/>
            <a:ahLst/>
            <a:cxnLst/>
            <a:rect l="l" t="t" r="r" b="b"/>
            <a:pathLst>
              <a:path w="3420258" h="469270">
                <a:moveTo>
                  <a:pt x="36096" y="0"/>
                </a:moveTo>
                <a:lnTo>
                  <a:pt x="3384161" y="0"/>
                </a:lnTo>
                <a:cubicBezTo>
                  <a:pt x="3404097" y="0"/>
                  <a:pt x="3420258" y="16161"/>
                  <a:pt x="3420258" y="36096"/>
                </a:cubicBezTo>
                <a:lnTo>
                  <a:pt x="3420258" y="433174"/>
                </a:lnTo>
                <a:cubicBezTo>
                  <a:pt x="3420258" y="453109"/>
                  <a:pt x="3404097" y="469270"/>
                  <a:pt x="3384161" y="469270"/>
                </a:cubicBezTo>
                <a:lnTo>
                  <a:pt x="36096" y="469270"/>
                </a:lnTo>
                <a:cubicBezTo>
                  <a:pt x="16161" y="469270"/>
                  <a:pt x="0" y="453109"/>
                  <a:pt x="0" y="433174"/>
                </a:cubicBezTo>
                <a:lnTo>
                  <a:pt x="0" y="36096"/>
                </a:lnTo>
                <a:cubicBezTo>
                  <a:pt x="0" y="16174"/>
                  <a:pt x="16174" y="0"/>
                  <a:pt x="36096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4456487" y="2281263"/>
            <a:ext cx="3339038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NumberOfSections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56487" y="2461752"/>
            <a:ext cx="3330013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Count of sections in file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384292" y="2750419"/>
            <a:ext cx="3420258" cy="469270"/>
          </a:xfrm>
          <a:custGeom>
            <a:avLst/>
            <a:gdLst/>
            <a:ahLst/>
            <a:cxnLst/>
            <a:rect l="l" t="t" r="r" b="b"/>
            <a:pathLst>
              <a:path w="3420258" h="469270">
                <a:moveTo>
                  <a:pt x="36096" y="0"/>
                </a:moveTo>
                <a:lnTo>
                  <a:pt x="3384161" y="0"/>
                </a:lnTo>
                <a:cubicBezTo>
                  <a:pt x="3404097" y="0"/>
                  <a:pt x="3420258" y="16161"/>
                  <a:pt x="3420258" y="36096"/>
                </a:cubicBezTo>
                <a:lnTo>
                  <a:pt x="3420258" y="433174"/>
                </a:lnTo>
                <a:cubicBezTo>
                  <a:pt x="3420258" y="453109"/>
                  <a:pt x="3404097" y="469270"/>
                  <a:pt x="3384161" y="469270"/>
                </a:cubicBezTo>
                <a:lnTo>
                  <a:pt x="36096" y="469270"/>
                </a:lnTo>
                <a:cubicBezTo>
                  <a:pt x="16161" y="469270"/>
                  <a:pt x="0" y="453109"/>
                  <a:pt x="0" y="433174"/>
                </a:cubicBezTo>
                <a:lnTo>
                  <a:pt x="0" y="36096"/>
                </a:lnTo>
                <a:cubicBezTo>
                  <a:pt x="0" y="16174"/>
                  <a:pt x="16174" y="0"/>
                  <a:pt x="36096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4456487" y="2822614"/>
            <a:ext cx="3339038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TimeDateStamp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456487" y="3003103"/>
            <a:ext cx="3330013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Unix timestamp of linking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384292" y="3291774"/>
            <a:ext cx="3420258" cy="469270"/>
          </a:xfrm>
          <a:custGeom>
            <a:avLst/>
            <a:gdLst/>
            <a:ahLst/>
            <a:cxnLst/>
            <a:rect l="l" t="t" r="r" b="b"/>
            <a:pathLst>
              <a:path w="3420258" h="469270">
                <a:moveTo>
                  <a:pt x="36096" y="0"/>
                </a:moveTo>
                <a:lnTo>
                  <a:pt x="3384161" y="0"/>
                </a:lnTo>
                <a:cubicBezTo>
                  <a:pt x="3404097" y="0"/>
                  <a:pt x="3420258" y="16161"/>
                  <a:pt x="3420258" y="36096"/>
                </a:cubicBezTo>
                <a:lnTo>
                  <a:pt x="3420258" y="433174"/>
                </a:lnTo>
                <a:cubicBezTo>
                  <a:pt x="3420258" y="453109"/>
                  <a:pt x="3404097" y="469270"/>
                  <a:pt x="3384161" y="469270"/>
                </a:cubicBezTo>
                <a:lnTo>
                  <a:pt x="36096" y="469270"/>
                </a:lnTo>
                <a:cubicBezTo>
                  <a:pt x="16161" y="469270"/>
                  <a:pt x="0" y="453109"/>
                  <a:pt x="0" y="433174"/>
                </a:cubicBezTo>
                <a:lnTo>
                  <a:pt x="0" y="36096"/>
                </a:lnTo>
                <a:cubicBezTo>
                  <a:pt x="0" y="16174"/>
                  <a:pt x="16174" y="0"/>
                  <a:pt x="36096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4456487" y="3363969"/>
            <a:ext cx="3339038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Characteristics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456487" y="3544458"/>
            <a:ext cx="3330013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Flags (EXE, DLL, etc.)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108109" y="1158736"/>
            <a:ext cx="3716259" cy="2750645"/>
          </a:xfrm>
          <a:custGeom>
            <a:avLst/>
            <a:gdLst/>
            <a:ahLst/>
            <a:cxnLst/>
            <a:rect l="l" t="t" r="r" b="b"/>
            <a:pathLst>
              <a:path w="3716259" h="2750645">
                <a:moveTo>
                  <a:pt x="36088" y="0"/>
                </a:moveTo>
                <a:lnTo>
                  <a:pt x="3680170" y="0"/>
                </a:lnTo>
                <a:cubicBezTo>
                  <a:pt x="3700101" y="0"/>
                  <a:pt x="3716259" y="16157"/>
                  <a:pt x="3716259" y="36088"/>
                </a:cubicBezTo>
                <a:lnTo>
                  <a:pt x="3716259" y="2714557"/>
                </a:lnTo>
                <a:cubicBezTo>
                  <a:pt x="3716259" y="2734488"/>
                  <a:pt x="3700101" y="2750645"/>
                  <a:pt x="3680170" y="2750645"/>
                </a:cubicBezTo>
                <a:lnTo>
                  <a:pt x="36088" y="2750645"/>
                </a:lnTo>
                <a:cubicBezTo>
                  <a:pt x="16157" y="2750645"/>
                  <a:pt x="0" y="2734488"/>
                  <a:pt x="0" y="2714557"/>
                </a:cubicBezTo>
                <a:lnTo>
                  <a:pt x="0" y="36088"/>
                </a:lnTo>
                <a:cubicBezTo>
                  <a:pt x="0" y="16171"/>
                  <a:pt x="16171" y="0"/>
                  <a:pt x="36088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8256109" y="1306737"/>
            <a:ext cx="3510502" cy="252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1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Optional Header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256109" y="1667714"/>
            <a:ext cx="3420258" cy="469270"/>
          </a:xfrm>
          <a:custGeom>
            <a:avLst/>
            <a:gdLst/>
            <a:ahLst/>
            <a:cxnLst/>
            <a:rect l="l" t="t" r="r" b="b"/>
            <a:pathLst>
              <a:path w="3420258" h="469270">
                <a:moveTo>
                  <a:pt x="36096" y="0"/>
                </a:moveTo>
                <a:lnTo>
                  <a:pt x="3384161" y="0"/>
                </a:lnTo>
                <a:cubicBezTo>
                  <a:pt x="3404097" y="0"/>
                  <a:pt x="3420258" y="16161"/>
                  <a:pt x="3420258" y="36096"/>
                </a:cubicBezTo>
                <a:lnTo>
                  <a:pt x="3420258" y="433174"/>
                </a:lnTo>
                <a:cubicBezTo>
                  <a:pt x="3420258" y="453109"/>
                  <a:pt x="3404097" y="469270"/>
                  <a:pt x="3384161" y="469270"/>
                </a:cubicBezTo>
                <a:lnTo>
                  <a:pt x="36096" y="469270"/>
                </a:lnTo>
                <a:cubicBezTo>
                  <a:pt x="16161" y="469270"/>
                  <a:pt x="0" y="453109"/>
                  <a:pt x="0" y="433174"/>
                </a:cubicBezTo>
                <a:lnTo>
                  <a:pt x="0" y="36096"/>
                </a:lnTo>
                <a:cubicBezTo>
                  <a:pt x="0" y="16174"/>
                  <a:pt x="16174" y="0"/>
                  <a:pt x="36096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8328305" y="1739910"/>
            <a:ext cx="3339038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Magic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328305" y="1920398"/>
            <a:ext cx="3330013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0x10B (PE32) | 0x20B (PE32+)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256109" y="2209068"/>
            <a:ext cx="3420258" cy="469270"/>
          </a:xfrm>
          <a:custGeom>
            <a:avLst/>
            <a:gdLst/>
            <a:ahLst/>
            <a:cxnLst/>
            <a:rect l="l" t="t" r="r" b="b"/>
            <a:pathLst>
              <a:path w="3420258" h="469270">
                <a:moveTo>
                  <a:pt x="36096" y="0"/>
                </a:moveTo>
                <a:lnTo>
                  <a:pt x="3384161" y="0"/>
                </a:lnTo>
                <a:cubicBezTo>
                  <a:pt x="3404097" y="0"/>
                  <a:pt x="3420258" y="16161"/>
                  <a:pt x="3420258" y="36096"/>
                </a:cubicBezTo>
                <a:lnTo>
                  <a:pt x="3420258" y="433174"/>
                </a:lnTo>
                <a:cubicBezTo>
                  <a:pt x="3420258" y="453109"/>
                  <a:pt x="3404097" y="469270"/>
                  <a:pt x="3384161" y="469270"/>
                </a:cubicBezTo>
                <a:lnTo>
                  <a:pt x="36096" y="469270"/>
                </a:lnTo>
                <a:cubicBezTo>
                  <a:pt x="16161" y="469270"/>
                  <a:pt x="0" y="453109"/>
                  <a:pt x="0" y="433174"/>
                </a:cubicBezTo>
                <a:lnTo>
                  <a:pt x="0" y="36096"/>
                </a:lnTo>
                <a:cubicBezTo>
                  <a:pt x="0" y="16174"/>
                  <a:pt x="16174" y="0"/>
                  <a:pt x="36096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8328305" y="2281263"/>
            <a:ext cx="3339038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AddressOfEntryPoint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328305" y="2461752"/>
            <a:ext cx="3330013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RVA of first instruction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256109" y="2750419"/>
            <a:ext cx="3420258" cy="469270"/>
          </a:xfrm>
          <a:custGeom>
            <a:avLst/>
            <a:gdLst/>
            <a:ahLst/>
            <a:cxnLst/>
            <a:rect l="l" t="t" r="r" b="b"/>
            <a:pathLst>
              <a:path w="3420258" h="469270">
                <a:moveTo>
                  <a:pt x="36096" y="0"/>
                </a:moveTo>
                <a:lnTo>
                  <a:pt x="3384161" y="0"/>
                </a:lnTo>
                <a:cubicBezTo>
                  <a:pt x="3404097" y="0"/>
                  <a:pt x="3420258" y="16161"/>
                  <a:pt x="3420258" y="36096"/>
                </a:cubicBezTo>
                <a:lnTo>
                  <a:pt x="3420258" y="433174"/>
                </a:lnTo>
                <a:cubicBezTo>
                  <a:pt x="3420258" y="453109"/>
                  <a:pt x="3404097" y="469270"/>
                  <a:pt x="3384161" y="469270"/>
                </a:cubicBezTo>
                <a:lnTo>
                  <a:pt x="36096" y="469270"/>
                </a:lnTo>
                <a:cubicBezTo>
                  <a:pt x="16161" y="469270"/>
                  <a:pt x="0" y="453109"/>
                  <a:pt x="0" y="433174"/>
                </a:cubicBezTo>
                <a:lnTo>
                  <a:pt x="0" y="36096"/>
                </a:lnTo>
                <a:cubicBezTo>
                  <a:pt x="0" y="16174"/>
                  <a:pt x="16174" y="0"/>
                  <a:pt x="36096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8328305" y="2822614"/>
            <a:ext cx="3339038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ImageBase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328305" y="3003103"/>
            <a:ext cx="3330013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Preferred load address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256109" y="3291774"/>
            <a:ext cx="3420258" cy="469270"/>
          </a:xfrm>
          <a:custGeom>
            <a:avLst/>
            <a:gdLst/>
            <a:ahLst/>
            <a:cxnLst/>
            <a:rect l="l" t="t" r="r" b="b"/>
            <a:pathLst>
              <a:path w="3420258" h="469270">
                <a:moveTo>
                  <a:pt x="36096" y="0"/>
                </a:moveTo>
                <a:lnTo>
                  <a:pt x="3384161" y="0"/>
                </a:lnTo>
                <a:cubicBezTo>
                  <a:pt x="3404097" y="0"/>
                  <a:pt x="3420258" y="16161"/>
                  <a:pt x="3420258" y="36096"/>
                </a:cubicBezTo>
                <a:lnTo>
                  <a:pt x="3420258" y="433174"/>
                </a:lnTo>
                <a:cubicBezTo>
                  <a:pt x="3420258" y="453109"/>
                  <a:pt x="3404097" y="469270"/>
                  <a:pt x="3384161" y="469270"/>
                </a:cubicBezTo>
                <a:lnTo>
                  <a:pt x="36096" y="469270"/>
                </a:lnTo>
                <a:cubicBezTo>
                  <a:pt x="16161" y="469270"/>
                  <a:pt x="0" y="453109"/>
                  <a:pt x="0" y="433174"/>
                </a:cubicBezTo>
                <a:lnTo>
                  <a:pt x="0" y="36096"/>
                </a:lnTo>
                <a:cubicBezTo>
                  <a:pt x="0" y="16174"/>
                  <a:pt x="16174" y="0"/>
                  <a:pt x="36096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8328305" y="3363969"/>
            <a:ext cx="3339038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Subsystem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328305" y="3544458"/>
            <a:ext cx="3330013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GUI (2) | Console (3)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64587" y="4024446"/>
            <a:ext cx="11468241" cy="1694787"/>
          </a:xfrm>
          <a:custGeom>
            <a:avLst/>
            <a:gdLst/>
            <a:ahLst/>
            <a:cxnLst/>
            <a:rect l="l" t="t" r="r" b="b"/>
            <a:pathLst>
              <a:path w="11468241" h="1694787">
                <a:moveTo>
                  <a:pt x="36099" y="0"/>
                </a:moveTo>
                <a:lnTo>
                  <a:pt x="11432142" y="0"/>
                </a:lnTo>
                <a:cubicBezTo>
                  <a:pt x="11452079" y="0"/>
                  <a:pt x="11468241" y="16162"/>
                  <a:pt x="11468241" y="36099"/>
                </a:cubicBezTo>
                <a:lnTo>
                  <a:pt x="11468241" y="1658688"/>
                </a:lnTo>
                <a:cubicBezTo>
                  <a:pt x="11468241" y="1678625"/>
                  <a:pt x="11452079" y="1694787"/>
                  <a:pt x="11432142" y="1694787"/>
                </a:cubicBezTo>
                <a:lnTo>
                  <a:pt x="36099" y="1694787"/>
                </a:lnTo>
                <a:cubicBezTo>
                  <a:pt x="16162" y="1694787"/>
                  <a:pt x="0" y="1678625"/>
                  <a:pt x="0" y="1658688"/>
                </a:cubicBezTo>
                <a:lnTo>
                  <a:pt x="0" y="36099"/>
                </a:lnTo>
                <a:cubicBezTo>
                  <a:pt x="0" y="16175"/>
                  <a:pt x="16175" y="0"/>
                  <a:pt x="36099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545301" y="4217567"/>
            <a:ext cx="142135" cy="162440"/>
          </a:xfrm>
          <a:custGeom>
            <a:avLst/>
            <a:gdLst/>
            <a:ahLst/>
            <a:cxnLst/>
            <a:rect l="l" t="t" r="r" b="b"/>
            <a:pathLst>
              <a:path w="142135" h="162440">
                <a:moveTo>
                  <a:pt x="81220" y="50762"/>
                </a:moveTo>
                <a:lnTo>
                  <a:pt x="81220" y="81220"/>
                </a:lnTo>
                <a:lnTo>
                  <a:pt x="121830" y="81220"/>
                </a:lnTo>
                <a:lnTo>
                  <a:pt x="121830" y="50762"/>
                </a:lnTo>
                <a:lnTo>
                  <a:pt x="81220" y="50762"/>
                </a:lnTo>
                <a:close/>
                <a:moveTo>
                  <a:pt x="60915" y="50762"/>
                </a:moveTo>
                <a:lnTo>
                  <a:pt x="20305" y="50762"/>
                </a:lnTo>
                <a:lnTo>
                  <a:pt x="20305" y="81220"/>
                </a:lnTo>
                <a:lnTo>
                  <a:pt x="60915" y="81220"/>
                </a:lnTo>
                <a:lnTo>
                  <a:pt x="60915" y="50762"/>
                </a:lnTo>
                <a:close/>
                <a:moveTo>
                  <a:pt x="0" y="101525"/>
                </a:moveTo>
                <a:lnTo>
                  <a:pt x="0" y="30457"/>
                </a:lnTo>
                <a:cubicBezTo>
                  <a:pt x="0" y="19258"/>
                  <a:pt x="9106" y="10152"/>
                  <a:pt x="20305" y="10152"/>
                </a:cubicBezTo>
                <a:lnTo>
                  <a:pt x="121830" y="10152"/>
                </a:lnTo>
                <a:cubicBezTo>
                  <a:pt x="133029" y="10152"/>
                  <a:pt x="142135" y="19258"/>
                  <a:pt x="142135" y="30457"/>
                </a:cubicBezTo>
                <a:lnTo>
                  <a:pt x="142135" y="131982"/>
                </a:lnTo>
                <a:cubicBezTo>
                  <a:pt x="142135" y="143182"/>
                  <a:pt x="133029" y="152287"/>
                  <a:pt x="121830" y="152287"/>
                </a:cubicBezTo>
                <a:lnTo>
                  <a:pt x="20305" y="152287"/>
                </a:lnTo>
                <a:cubicBezTo>
                  <a:pt x="9106" y="152287"/>
                  <a:pt x="0" y="143182"/>
                  <a:pt x="0" y="131982"/>
                </a:cubicBezTo>
                <a:lnTo>
                  <a:pt x="0" y="101525"/>
                </a:lnTo>
                <a:close/>
                <a:moveTo>
                  <a:pt x="121830" y="101525"/>
                </a:moveTo>
                <a:lnTo>
                  <a:pt x="81220" y="101525"/>
                </a:lnTo>
                <a:lnTo>
                  <a:pt x="81220" y="131982"/>
                </a:lnTo>
                <a:lnTo>
                  <a:pt x="121830" y="131982"/>
                </a:lnTo>
                <a:lnTo>
                  <a:pt x="121830" y="101525"/>
                </a:lnTo>
                <a:close/>
                <a:moveTo>
                  <a:pt x="60915" y="131982"/>
                </a:moveTo>
                <a:lnTo>
                  <a:pt x="60915" y="101525"/>
                </a:lnTo>
                <a:lnTo>
                  <a:pt x="20305" y="101525"/>
                </a:lnTo>
                <a:lnTo>
                  <a:pt x="20305" y="131982"/>
                </a:lnTo>
                <a:lnTo>
                  <a:pt x="60915" y="131982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1" name="Text 39"/>
          <p:cNvSpPr/>
          <p:nvPr/>
        </p:nvSpPr>
        <p:spPr>
          <a:xfrm>
            <a:off x="720149" y="4172444"/>
            <a:ext cx="11045898" cy="252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79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Directory (16 Entries)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16197" y="4537031"/>
            <a:ext cx="2732596" cy="476490"/>
          </a:xfrm>
          <a:custGeom>
            <a:avLst/>
            <a:gdLst/>
            <a:ahLst/>
            <a:cxnLst/>
            <a:rect l="l" t="t" r="r" b="b"/>
            <a:pathLst>
              <a:path w="2732596" h="476490">
                <a:moveTo>
                  <a:pt x="36099" y="0"/>
                </a:moveTo>
                <a:lnTo>
                  <a:pt x="2696497" y="0"/>
                </a:lnTo>
                <a:cubicBezTo>
                  <a:pt x="2716434" y="0"/>
                  <a:pt x="2732596" y="16162"/>
                  <a:pt x="2732596" y="36099"/>
                </a:cubicBezTo>
                <a:lnTo>
                  <a:pt x="2732596" y="440391"/>
                </a:lnTo>
                <a:cubicBezTo>
                  <a:pt x="2732596" y="460328"/>
                  <a:pt x="2716434" y="476490"/>
                  <a:pt x="2696497" y="476490"/>
                </a:cubicBezTo>
                <a:lnTo>
                  <a:pt x="36099" y="476490"/>
                </a:lnTo>
                <a:cubicBezTo>
                  <a:pt x="16162" y="476490"/>
                  <a:pt x="0" y="460328"/>
                  <a:pt x="0" y="440391"/>
                </a:cubicBezTo>
                <a:lnTo>
                  <a:pt x="0" y="36099"/>
                </a:lnTo>
                <a:cubicBezTo>
                  <a:pt x="0" y="16175"/>
                  <a:pt x="16175" y="0"/>
                  <a:pt x="36099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592002" y="4612835"/>
            <a:ext cx="2644157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[0] Export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592002" y="4793323"/>
            <a:ext cx="2635132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Function exports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3326178" y="4537031"/>
            <a:ext cx="2732596" cy="476490"/>
          </a:xfrm>
          <a:custGeom>
            <a:avLst/>
            <a:gdLst/>
            <a:ahLst/>
            <a:cxnLst/>
            <a:rect l="l" t="t" r="r" b="b"/>
            <a:pathLst>
              <a:path w="2732596" h="476490">
                <a:moveTo>
                  <a:pt x="36099" y="0"/>
                </a:moveTo>
                <a:lnTo>
                  <a:pt x="2696497" y="0"/>
                </a:lnTo>
                <a:cubicBezTo>
                  <a:pt x="2716434" y="0"/>
                  <a:pt x="2732596" y="16162"/>
                  <a:pt x="2732596" y="36099"/>
                </a:cubicBezTo>
                <a:lnTo>
                  <a:pt x="2732596" y="440391"/>
                </a:lnTo>
                <a:cubicBezTo>
                  <a:pt x="2732596" y="460328"/>
                  <a:pt x="2716434" y="476490"/>
                  <a:pt x="2696497" y="476490"/>
                </a:cubicBezTo>
                <a:lnTo>
                  <a:pt x="36099" y="476490"/>
                </a:lnTo>
                <a:cubicBezTo>
                  <a:pt x="16162" y="476490"/>
                  <a:pt x="0" y="460328"/>
                  <a:pt x="0" y="440391"/>
                </a:cubicBezTo>
                <a:lnTo>
                  <a:pt x="0" y="36099"/>
                </a:lnTo>
                <a:cubicBezTo>
                  <a:pt x="0" y="16175"/>
                  <a:pt x="16175" y="0"/>
                  <a:pt x="36099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3401983" y="4612835"/>
            <a:ext cx="2644157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[1] Import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3401983" y="4793323"/>
            <a:ext cx="2635132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DLL imports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136159" y="4537031"/>
            <a:ext cx="2732596" cy="476490"/>
          </a:xfrm>
          <a:custGeom>
            <a:avLst/>
            <a:gdLst/>
            <a:ahLst/>
            <a:cxnLst/>
            <a:rect l="l" t="t" r="r" b="b"/>
            <a:pathLst>
              <a:path w="2732596" h="476490">
                <a:moveTo>
                  <a:pt x="36099" y="0"/>
                </a:moveTo>
                <a:lnTo>
                  <a:pt x="2696497" y="0"/>
                </a:lnTo>
                <a:cubicBezTo>
                  <a:pt x="2716434" y="0"/>
                  <a:pt x="2732596" y="16162"/>
                  <a:pt x="2732596" y="36099"/>
                </a:cubicBezTo>
                <a:lnTo>
                  <a:pt x="2732596" y="440391"/>
                </a:lnTo>
                <a:cubicBezTo>
                  <a:pt x="2732596" y="460328"/>
                  <a:pt x="2716434" y="476490"/>
                  <a:pt x="2696497" y="476490"/>
                </a:cubicBezTo>
                <a:lnTo>
                  <a:pt x="36099" y="476490"/>
                </a:lnTo>
                <a:cubicBezTo>
                  <a:pt x="16162" y="476490"/>
                  <a:pt x="0" y="460328"/>
                  <a:pt x="0" y="440391"/>
                </a:cubicBezTo>
                <a:lnTo>
                  <a:pt x="0" y="36099"/>
                </a:lnTo>
                <a:cubicBezTo>
                  <a:pt x="0" y="16175"/>
                  <a:pt x="16175" y="0"/>
                  <a:pt x="36099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49" name="Text 47"/>
          <p:cNvSpPr/>
          <p:nvPr/>
        </p:nvSpPr>
        <p:spPr>
          <a:xfrm>
            <a:off x="6211964" y="4612835"/>
            <a:ext cx="2644157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[2] Resource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211964" y="4793323"/>
            <a:ext cx="2635132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Icons, dialogs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946139" y="4537031"/>
            <a:ext cx="2732596" cy="476490"/>
          </a:xfrm>
          <a:custGeom>
            <a:avLst/>
            <a:gdLst/>
            <a:ahLst/>
            <a:cxnLst/>
            <a:rect l="l" t="t" r="r" b="b"/>
            <a:pathLst>
              <a:path w="2732596" h="476490">
                <a:moveTo>
                  <a:pt x="36099" y="0"/>
                </a:moveTo>
                <a:lnTo>
                  <a:pt x="2696497" y="0"/>
                </a:lnTo>
                <a:cubicBezTo>
                  <a:pt x="2716434" y="0"/>
                  <a:pt x="2732596" y="16162"/>
                  <a:pt x="2732596" y="36099"/>
                </a:cubicBezTo>
                <a:lnTo>
                  <a:pt x="2732596" y="440391"/>
                </a:lnTo>
                <a:cubicBezTo>
                  <a:pt x="2732596" y="460328"/>
                  <a:pt x="2716434" y="476490"/>
                  <a:pt x="2696497" y="476490"/>
                </a:cubicBezTo>
                <a:lnTo>
                  <a:pt x="36099" y="476490"/>
                </a:lnTo>
                <a:cubicBezTo>
                  <a:pt x="16162" y="476490"/>
                  <a:pt x="0" y="460328"/>
                  <a:pt x="0" y="440391"/>
                </a:cubicBezTo>
                <a:lnTo>
                  <a:pt x="0" y="36099"/>
                </a:lnTo>
                <a:cubicBezTo>
                  <a:pt x="0" y="16175"/>
                  <a:pt x="16175" y="0"/>
                  <a:pt x="36099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9021945" y="4612835"/>
            <a:ext cx="2644157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[5] Base Reloc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021945" y="4793323"/>
            <a:ext cx="2635132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Relocation table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516197" y="5092822"/>
            <a:ext cx="2732596" cy="476490"/>
          </a:xfrm>
          <a:custGeom>
            <a:avLst/>
            <a:gdLst/>
            <a:ahLst/>
            <a:cxnLst/>
            <a:rect l="l" t="t" r="r" b="b"/>
            <a:pathLst>
              <a:path w="2732596" h="476490">
                <a:moveTo>
                  <a:pt x="36099" y="0"/>
                </a:moveTo>
                <a:lnTo>
                  <a:pt x="2696497" y="0"/>
                </a:lnTo>
                <a:cubicBezTo>
                  <a:pt x="2716434" y="0"/>
                  <a:pt x="2732596" y="16162"/>
                  <a:pt x="2732596" y="36099"/>
                </a:cubicBezTo>
                <a:lnTo>
                  <a:pt x="2732596" y="440391"/>
                </a:lnTo>
                <a:cubicBezTo>
                  <a:pt x="2732596" y="460328"/>
                  <a:pt x="2716434" y="476490"/>
                  <a:pt x="2696497" y="476490"/>
                </a:cubicBezTo>
                <a:lnTo>
                  <a:pt x="36099" y="476490"/>
                </a:lnTo>
                <a:cubicBezTo>
                  <a:pt x="16162" y="476490"/>
                  <a:pt x="0" y="460328"/>
                  <a:pt x="0" y="440391"/>
                </a:cubicBezTo>
                <a:lnTo>
                  <a:pt x="0" y="36099"/>
                </a:lnTo>
                <a:cubicBezTo>
                  <a:pt x="0" y="16175"/>
                  <a:pt x="16175" y="0"/>
                  <a:pt x="36099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55" name="Text 53"/>
          <p:cNvSpPr/>
          <p:nvPr/>
        </p:nvSpPr>
        <p:spPr>
          <a:xfrm>
            <a:off x="592002" y="5168630"/>
            <a:ext cx="2644157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[6] Debug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92002" y="5349119"/>
            <a:ext cx="2635132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Debug info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3326178" y="5092822"/>
            <a:ext cx="2732596" cy="476490"/>
          </a:xfrm>
          <a:custGeom>
            <a:avLst/>
            <a:gdLst/>
            <a:ahLst/>
            <a:cxnLst/>
            <a:rect l="l" t="t" r="r" b="b"/>
            <a:pathLst>
              <a:path w="2732596" h="476490">
                <a:moveTo>
                  <a:pt x="36099" y="0"/>
                </a:moveTo>
                <a:lnTo>
                  <a:pt x="2696497" y="0"/>
                </a:lnTo>
                <a:cubicBezTo>
                  <a:pt x="2716434" y="0"/>
                  <a:pt x="2732596" y="16162"/>
                  <a:pt x="2732596" y="36099"/>
                </a:cubicBezTo>
                <a:lnTo>
                  <a:pt x="2732596" y="440391"/>
                </a:lnTo>
                <a:cubicBezTo>
                  <a:pt x="2732596" y="460328"/>
                  <a:pt x="2716434" y="476490"/>
                  <a:pt x="2696497" y="476490"/>
                </a:cubicBezTo>
                <a:lnTo>
                  <a:pt x="36099" y="476490"/>
                </a:lnTo>
                <a:cubicBezTo>
                  <a:pt x="16162" y="476490"/>
                  <a:pt x="0" y="460328"/>
                  <a:pt x="0" y="440391"/>
                </a:cubicBezTo>
                <a:lnTo>
                  <a:pt x="0" y="36099"/>
                </a:lnTo>
                <a:cubicBezTo>
                  <a:pt x="0" y="16175"/>
                  <a:pt x="16175" y="0"/>
                  <a:pt x="36099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58" name="Text 56"/>
          <p:cNvSpPr/>
          <p:nvPr/>
        </p:nvSpPr>
        <p:spPr>
          <a:xfrm>
            <a:off x="3401983" y="5168630"/>
            <a:ext cx="2644157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[12] IAT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3401983" y="5349119"/>
            <a:ext cx="2635132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Import addresses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136159" y="5092822"/>
            <a:ext cx="2732596" cy="476490"/>
          </a:xfrm>
          <a:custGeom>
            <a:avLst/>
            <a:gdLst/>
            <a:ahLst/>
            <a:cxnLst/>
            <a:rect l="l" t="t" r="r" b="b"/>
            <a:pathLst>
              <a:path w="2732596" h="476490">
                <a:moveTo>
                  <a:pt x="36099" y="0"/>
                </a:moveTo>
                <a:lnTo>
                  <a:pt x="2696497" y="0"/>
                </a:lnTo>
                <a:cubicBezTo>
                  <a:pt x="2716434" y="0"/>
                  <a:pt x="2732596" y="16162"/>
                  <a:pt x="2732596" y="36099"/>
                </a:cubicBezTo>
                <a:lnTo>
                  <a:pt x="2732596" y="440391"/>
                </a:lnTo>
                <a:cubicBezTo>
                  <a:pt x="2732596" y="460328"/>
                  <a:pt x="2716434" y="476490"/>
                  <a:pt x="2696497" y="476490"/>
                </a:cubicBezTo>
                <a:lnTo>
                  <a:pt x="36099" y="476490"/>
                </a:lnTo>
                <a:cubicBezTo>
                  <a:pt x="16162" y="476490"/>
                  <a:pt x="0" y="460328"/>
                  <a:pt x="0" y="440391"/>
                </a:cubicBezTo>
                <a:lnTo>
                  <a:pt x="0" y="36099"/>
                </a:lnTo>
                <a:cubicBezTo>
                  <a:pt x="0" y="16175"/>
                  <a:pt x="16175" y="0"/>
                  <a:pt x="36099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61" name="Text 59"/>
          <p:cNvSpPr/>
          <p:nvPr/>
        </p:nvSpPr>
        <p:spPr>
          <a:xfrm>
            <a:off x="6211964" y="5168630"/>
            <a:ext cx="2644157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[14] COM+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211964" y="5349119"/>
            <a:ext cx="2635132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.NET metadata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946139" y="5092822"/>
            <a:ext cx="2732596" cy="476490"/>
          </a:xfrm>
          <a:custGeom>
            <a:avLst/>
            <a:gdLst/>
            <a:ahLst/>
            <a:cxnLst/>
            <a:rect l="l" t="t" r="r" b="b"/>
            <a:pathLst>
              <a:path w="2732596" h="476490">
                <a:moveTo>
                  <a:pt x="36099" y="0"/>
                </a:moveTo>
                <a:lnTo>
                  <a:pt x="2696497" y="0"/>
                </a:lnTo>
                <a:cubicBezTo>
                  <a:pt x="2716434" y="0"/>
                  <a:pt x="2732596" y="16162"/>
                  <a:pt x="2732596" y="36099"/>
                </a:cubicBezTo>
                <a:lnTo>
                  <a:pt x="2732596" y="440391"/>
                </a:lnTo>
                <a:cubicBezTo>
                  <a:pt x="2732596" y="460328"/>
                  <a:pt x="2716434" y="476490"/>
                  <a:pt x="2696497" y="476490"/>
                </a:cubicBezTo>
                <a:lnTo>
                  <a:pt x="36099" y="476490"/>
                </a:lnTo>
                <a:cubicBezTo>
                  <a:pt x="16162" y="476490"/>
                  <a:pt x="0" y="460328"/>
                  <a:pt x="0" y="440391"/>
                </a:cubicBezTo>
                <a:lnTo>
                  <a:pt x="0" y="36099"/>
                </a:lnTo>
                <a:cubicBezTo>
                  <a:pt x="0" y="16175"/>
                  <a:pt x="16175" y="0"/>
                  <a:pt x="36099" y="0"/>
                </a:cubicBezTo>
                <a:close/>
              </a:path>
            </a:pathLst>
          </a:custGeom>
          <a:solidFill>
            <a:srgbClr val="334155">
              <a:alpha val="40000"/>
            </a:srgbClr>
          </a:solidFill>
          <a:ln w="10160">
            <a:solidFill>
              <a:srgbClr val="334155"/>
            </a:solidFill>
            <a:prstDash val="solid"/>
          </a:ln>
        </p:spPr>
      </p:sp>
      <p:sp>
        <p:nvSpPr>
          <p:cNvPr id="64" name="Text 62"/>
          <p:cNvSpPr/>
          <p:nvPr/>
        </p:nvSpPr>
        <p:spPr>
          <a:xfrm>
            <a:off x="9021945" y="5168630"/>
            <a:ext cx="2644157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b="1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... (8 more)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9021945" y="5349119"/>
            <a:ext cx="2635132" cy="144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53" dirty="0">
                <a:solidFill>
                  <a:srgbClr val="E2E8F0">
                    <a:alpha val="5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TLS, Config, etc.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364587" y="5836324"/>
            <a:ext cx="5674559" cy="656978"/>
          </a:xfrm>
          <a:custGeom>
            <a:avLst/>
            <a:gdLst/>
            <a:ahLst/>
            <a:cxnLst/>
            <a:rect l="l" t="t" r="r" b="b"/>
            <a:pathLst>
              <a:path w="5674559" h="656978">
                <a:moveTo>
                  <a:pt x="36101" y="0"/>
                </a:moveTo>
                <a:lnTo>
                  <a:pt x="5638458" y="0"/>
                </a:lnTo>
                <a:cubicBezTo>
                  <a:pt x="5658396" y="0"/>
                  <a:pt x="5674559" y="16163"/>
                  <a:pt x="5674559" y="36101"/>
                </a:cubicBezTo>
                <a:lnTo>
                  <a:pt x="5674559" y="620877"/>
                </a:lnTo>
                <a:cubicBezTo>
                  <a:pt x="5674559" y="640815"/>
                  <a:pt x="5658396" y="656978"/>
                  <a:pt x="5638458" y="656978"/>
                </a:cubicBezTo>
                <a:lnTo>
                  <a:pt x="36101" y="656978"/>
                </a:lnTo>
                <a:cubicBezTo>
                  <a:pt x="16163" y="656978"/>
                  <a:pt x="0" y="640815"/>
                  <a:pt x="0" y="620877"/>
                </a:cubicBezTo>
                <a:lnTo>
                  <a:pt x="0" y="36101"/>
                </a:lnTo>
                <a:cubicBezTo>
                  <a:pt x="0" y="16176"/>
                  <a:pt x="16176" y="0"/>
                  <a:pt x="36101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67" name="Shape 65"/>
          <p:cNvSpPr/>
          <p:nvPr/>
        </p:nvSpPr>
        <p:spPr>
          <a:xfrm>
            <a:off x="512587" y="5984323"/>
            <a:ext cx="108293" cy="144391"/>
          </a:xfrm>
          <a:custGeom>
            <a:avLst/>
            <a:gdLst/>
            <a:ahLst/>
            <a:cxnLst/>
            <a:rect l="l" t="t" r="r" b="b"/>
            <a:pathLst>
              <a:path w="108293" h="144391">
                <a:moveTo>
                  <a:pt x="0" y="18049"/>
                </a:moveTo>
                <a:cubicBezTo>
                  <a:pt x="0" y="8094"/>
                  <a:pt x="8094" y="0"/>
                  <a:pt x="18049" y="0"/>
                </a:cubicBezTo>
                <a:lnTo>
                  <a:pt x="60210" y="0"/>
                </a:lnTo>
                <a:cubicBezTo>
                  <a:pt x="65004" y="0"/>
                  <a:pt x="69601" y="1889"/>
                  <a:pt x="72985" y="5274"/>
                </a:cubicBezTo>
                <a:lnTo>
                  <a:pt x="103019" y="35336"/>
                </a:lnTo>
                <a:cubicBezTo>
                  <a:pt x="106404" y="38720"/>
                  <a:pt x="108293" y="43317"/>
                  <a:pt x="108293" y="48111"/>
                </a:cubicBezTo>
                <a:lnTo>
                  <a:pt x="108293" y="126342"/>
                </a:lnTo>
                <a:cubicBezTo>
                  <a:pt x="108293" y="136297"/>
                  <a:pt x="100199" y="144391"/>
                  <a:pt x="90244" y="144391"/>
                </a:cubicBezTo>
                <a:lnTo>
                  <a:pt x="18049" y="144391"/>
                </a:lnTo>
                <a:cubicBezTo>
                  <a:pt x="8094" y="144391"/>
                  <a:pt x="0" y="136297"/>
                  <a:pt x="0" y="126342"/>
                </a:cubicBezTo>
                <a:lnTo>
                  <a:pt x="0" y="18049"/>
                </a:lnTo>
                <a:close/>
                <a:moveTo>
                  <a:pt x="58659" y="16498"/>
                </a:moveTo>
                <a:lnTo>
                  <a:pt x="58659" y="42866"/>
                </a:lnTo>
                <a:cubicBezTo>
                  <a:pt x="58659" y="46617"/>
                  <a:pt x="61676" y="49634"/>
                  <a:pt x="65427" y="49634"/>
                </a:cubicBezTo>
                <a:lnTo>
                  <a:pt x="91795" y="49634"/>
                </a:lnTo>
                <a:lnTo>
                  <a:pt x="58659" y="16498"/>
                </a:lnTo>
                <a:close/>
                <a:moveTo>
                  <a:pt x="43486" y="83363"/>
                </a:moveTo>
                <a:cubicBezTo>
                  <a:pt x="45912" y="80515"/>
                  <a:pt x="45602" y="76256"/>
                  <a:pt x="42753" y="73831"/>
                </a:cubicBezTo>
                <a:cubicBezTo>
                  <a:pt x="39905" y="71406"/>
                  <a:pt x="35646" y="71716"/>
                  <a:pt x="33221" y="74564"/>
                </a:cubicBezTo>
                <a:lnTo>
                  <a:pt x="19685" y="90357"/>
                </a:lnTo>
                <a:cubicBezTo>
                  <a:pt x="17513" y="92895"/>
                  <a:pt x="17513" y="96618"/>
                  <a:pt x="19685" y="99156"/>
                </a:cubicBezTo>
                <a:lnTo>
                  <a:pt x="33221" y="114949"/>
                </a:lnTo>
                <a:cubicBezTo>
                  <a:pt x="35646" y="117797"/>
                  <a:pt x="39933" y="118107"/>
                  <a:pt x="42753" y="115682"/>
                </a:cubicBezTo>
                <a:cubicBezTo>
                  <a:pt x="45573" y="113257"/>
                  <a:pt x="45912" y="108970"/>
                  <a:pt x="43486" y="106150"/>
                </a:cubicBezTo>
                <a:lnTo>
                  <a:pt x="33729" y="94756"/>
                </a:lnTo>
                <a:lnTo>
                  <a:pt x="43486" y="83363"/>
                </a:lnTo>
                <a:close/>
                <a:moveTo>
                  <a:pt x="75072" y="74564"/>
                </a:moveTo>
                <a:cubicBezTo>
                  <a:pt x="72647" y="71716"/>
                  <a:pt x="68360" y="71406"/>
                  <a:pt x="65540" y="73831"/>
                </a:cubicBezTo>
                <a:cubicBezTo>
                  <a:pt x="62720" y="76256"/>
                  <a:pt x="62381" y="80543"/>
                  <a:pt x="64807" y="83363"/>
                </a:cubicBezTo>
                <a:lnTo>
                  <a:pt x="74564" y="94756"/>
                </a:lnTo>
                <a:lnTo>
                  <a:pt x="64807" y="106150"/>
                </a:lnTo>
                <a:cubicBezTo>
                  <a:pt x="62381" y="108998"/>
                  <a:pt x="62692" y="113257"/>
                  <a:pt x="65540" y="115682"/>
                </a:cubicBezTo>
                <a:cubicBezTo>
                  <a:pt x="68388" y="118107"/>
                  <a:pt x="72647" y="117797"/>
                  <a:pt x="75072" y="114949"/>
                </a:cubicBezTo>
                <a:lnTo>
                  <a:pt x="88609" y="99156"/>
                </a:lnTo>
                <a:cubicBezTo>
                  <a:pt x="90780" y="96618"/>
                  <a:pt x="90780" y="92895"/>
                  <a:pt x="88609" y="90357"/>
                </a:cubicBezTo>
                <a:lnTo>
                  <a:pt x="75072" y="74564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8" name="Text 66"/>
          <p:cNvSpPr/>
          <p:nvPr/>
        </p:nvSpPr>
        <p:spPr>
          <a:xfrm>
            <a:off x="729174" y="5948225"/>
            <a:ext cx="1037809" cy="2165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7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PE32 vs PE32+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476490" y="6200909"/>
            <a:ext cx="5513925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PE32: 32-bit, 224-byte Optional Header. PE32+: 64-bit, 240-byte with extended fields.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6154207" y="5836324"/>
            <a:ext cx="5674559" cy="656978"/>
          </a:xfrm>
          <a:custGeom>
            <a:avLst/>
            <a:gdLst/>
            <a:ahLst/>
            <a:cxnLst/>
            <a:rect l="l" t="t" r="r" b="b"/>
            <a:pathLst>
              <a:path w="5674559" h="656978">
                <a:moveTo>
                  <a:pt x="36101" y="0"/>
                </a:moveTo>
                <a:lnTo>
                  <a:pt x="5638458" y="0"/>
                </a:lnTo>
                <a:cubicBezTo>
                  <a:pt x="5658396" y="0"/>
                  <a:pt x="5674559" y="16163"/>
                  <a:pt x="5674559" y="36101"/>
                </a:cubicBezTo>
                <a:lnTo>
                  <a:pt x="5674559" y="620877"/>
                </a:lnTo>
                <a:cubicBezTo>
                  <a:pt x="5674559" y="640815"/>
                  <a:pt x="5658396" y="656978"/>
                  <a:pt x="5638458" y="656978"/>
                </a:cubicBezTo>
                <a:lnTo>
                  <a:pt x="36101" y="656978"/>
                </a:lnTo>
                <a:cubicBezTo>
                  <a:pt x="16163" y="656978"/>
                  <a:pt x="0" y="640815"/>
                  <a:pt x="0" y="620877"/>
                </a:cubicBezTo>
                <a:lnTo>
                  <a:pt x="0" y="36101"/>
                </a:lnTo>
                <a:cubicBezTo>
                  <a:pt x="0" y="16176"/>
                  <a:pt x="16176" y="0"/>
                  <a:pt x="36101" y="0"/>
                </a:cubicBezTo>
                <a:close/>
              </a:path>
            </a:pathLst>
          </a:custGeom>
          <a:solidFill>
            <a:srgbClr val="2DD4BF">
              <a:alpha val="10196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71" name="Shape 69"/>
          <p:cNvSpPr/>
          <p:nvPr/>
        </p:nvSpPr>
        <p:spPr>
          <a:xfrm>
            <a:off x="6284160" y="5984323"/>
            <a:ext cx="144391" cy="144391"/>
          </a:xfrm>
          <a:custGeom>
            <a:avLst/>
            <a:gdLst/>
            <a:ahLst/>
            <a:cxnLst/>
            <a:rect l="l" t="t" r="r" b="b"/>
            <a:pathLst>
              <a:path w="144391" h="144391">
                <a:moveTo>
                  <a:pt x="72195" y="0"/>
                </a:moveTo>
                <a:cubicBezTo>
                  <a:pt x="73493" y="0"/>
                  <a:pt x="74790" y="282"/>
                  <a:pt x="75974" y="818"/>
                </a:cubicBezTo>
                <a:lnTo>
                  <a:pt x="129106" y="23351"/>
                </a:lnTo>
                <a:cubicBezTo>
                  <a:pt x="135310" y="25973"/>
                  <a:pt x="139935" y="32093"/>
                  <a:pt x="139907" y="39482"/>
                </a:cubicBezTo>
                <a:cubicBezTo>
                  <a:pt x="139766" y="67458"/>
                  <a:pt x="128260" y="118643"/>
                  <a:pt x="79669" y="141909"/>
                </a:cubicBezTo>
                <a:cubicBezTo>
                  <a:pt x="74959" y="144165"/>
                  <a:pt x="69488" y="144165"/>
                  <a:pt x="64778" y="141909"/>
                </a:cubicBezTo>
                <a:cubicBezTo>
                  <a:pt x="16159" y="118643"/>
                  <a:pt x="4681" y="67458"/>
                  <a:pt x="4540" y="39482"/>
                </a:cubicBezTo>
                <a:cubicBezTo>
                  <a:pt x="4512" y="32093"/>
                  <a:pt x="9137" y="25973"/>
                  <a:pt x="15342" y="23351"/>
                </a:cubicBezTo>
                <a:lnTo>
                  <a:pt x="68445" y="818"/>
                </a:lnTo>
                <a:cubicBezTo>
                  <a:pt x="69629" y="282"/>
                  <a:pt x="70898" y="0"/>
                  <a:pt x="72195" y="0"/>
                </a:cubicBezTo>
                <a:close/>
                <a:moveTo>
                  <a:pt x="72195" y="18838"/>
                </a:moveTo>
                <a:lnTo>
                  <a:pt x="72195" y="125468"/>
                </a:lnTo>
                <a:cubicBezTo>
                  <a:pt x="111113" y="106629"/>
                  <a:pt x="121576" y="64891"/>
                  <a:pt x="121830" y="39905"/>
                </a:cubicBezTo>
                <a:lnTo>
                  <a:pt x="72195" y="18867"/>
                </a:lnTo>
                <a:lnTo>
                  <a:pt x="72195" y="18867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72" name="Text 70"/>
          <p:cNvSpPr/>
          <p:nvPr/>
        </p:nvSpPr>
        <p:spPr>
          <a:xfrm>
            <a:off x="6518795" y="5948225"/>
            <a:ext cx="902443" cy="2165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7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ASLR Impact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6266111" y="6200909"/>
            <a:ext cx="5513925" cy="1804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5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If ImageBase isn't honored due to ASLR, the loader uses the relocation table to fix addresses.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thumbs.dreamstime.com/e00ec4c6a4d312300dbace8c56aeb43642983191.jpg"/>
          <p:cNvPicPr>
            <a:picLocks noChangeAspect="1"/>
          </p:cNvPicPr>
          <p:nvPr/>
        </p:nvPicPr>
        <p:blipFill>
          <a:blip r:embed="rId3">
            <a:alphaModFix amt="30000"/>
          </a:blip>
          <a:srcRect l="14444" r="14444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/>
              </a:gs>
              <a:gs pos="50000">
                <a:srgbClr val="0F172A">
                  <a:alpha val="9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1383986"/>
            <a:ext cx="1788795" cy="502920"/>
          </a:xfrm>
          <a:custGeom>
            <a:avLst/>
            <a:gdLst/>
            <a:ahLst/>
            <a:cxnLst/>
            <a:rect l="l" t="t" r="r" b="b"/>
            <a:pathLst>
              <a:path w="1788795" h="502920">
                <a:moveTo>
                  <a:pt x="38101" y="0"/>
                </a:moveTo>
                <a:lnTo>
                  <a:pt x="1750694" y="0"/>
                </a:lnTo>
                <a:cubicBezTo>
                  <a:pt x="1771737" y="0"/>
                  <a:pt x="1788795" y="17058"/>
                  <a:pt x="1788795" y="38101"/>
                </a:cubicBezTo>
                <a:lnTo>
                  <a:pt x="1788795" y="464819"/>
                </a:lnTo>
                <a:cubicBezTo>
                  <a:pt x="1788795" y="485862"/>
                  <a:pt x="1771737" y="502920"/>
                  <a:pt x="1750694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 w="10160">
            <a:solidFill>
              <a:srgbClr val="2DD4BF">
                <a:alpha val="40000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17220" y="1494476"/>
            <a:ext cx="1416367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kern="0" spc="150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CHAPTER 02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2126935"/>
            <a:ext cx="2647236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984185"/>
            <a:ext cx="2881074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Analysis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4214813"/>
            <a:ext cx="65151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Exploring code and data sections within PE files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4810" y="4971097"/>
            <a:ext cx="1331595" cy="502920"/>
          </a:xfrm>
          <a:custGeom>
            <a:avLst/>
            <a:gdLst/>
            <a:ahLst/>
            <a:cxnLst/>
            <a:rect l="l" t="t" r="r" b="b"/>
            <a:pathLst>
              <a:path w="1331595" h="502920">
                <a:moveTo>
                  <a:pt x="38101" y="0"/>
                </a:moveTo>
                <a:lnTo>
                  <a:pt x="1293494" y="0"/>
                </a:lnTo>
                <a:cubicBezTo>
                  <a:pt x="1314537" y="0"/>
                  <a:pt x="1331595" y="17058"/>
                  <a:pt x="1331595" y="38101"/>
                </a:cubicBezTo>
                <a:lnTo>
                  <a:pt x="1331595" y="464819"/>
                </a:lnTo>
                <a:cubicBezTo>
                  <a:pt x="1331595" y="485862"/>
                  <a:pt x="1314537" y="502920"/>
                  <a:pt x="1293494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334155">
              <a:alpha val="4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79120" y="5096828"/>
            <a:ext cx="1028700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.text Section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876425" y="4971097"/>
            <a:ext cx="1369695" cy="502920"/>
          </a:xfrm>
          <a:custGeom>
            <a:avLst/>
            <a:gdLst/>
            <a:ahLst/>
            <a:cxnLst/>
            <a:rect l="l" t="t" r="r" b="b"/>
            <a:pathLst>
              <a:path w="1369695" h="502920">
                <a:moveTo>
                  <a:pt x="38101" y="0"/>
                </a:moveTo>
                <a:lnTo>
                  <a:pt x="1331594" y="0"/>
                </a:lnTo>
                <a:cubicBezTo>
                  <a:pt x="1352637" y="0"/>
                  <a:pt x="1369695" y="17058"/>
                  <a:pt x="1369695" y="38101"/>
                </a:cubicBezTo>
                <a:lnTo>
                  <a:pt x="1369695" y="464819"/>
                </a:lnTo>
                <a:cubicBezTo>
                  <a:pt x="1369695" y="485862"/>
                  <a:pt x="1352637" y="502920"/>
                  <a:pt x="1331594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334155">
              <a:alpha val="4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070735" y="5096828"/>
            <a:ext cx="1068229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.data Section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407569" y="4971097"/>
            <a:ext cx="1331595" cy="502920"/>
          </a:xfrm>
          <a:custGeom>
            <a:avLst/>
            <a:gdLst/>
            <a:ahLst/>
            <a:cxnLst/>
            <a:rect l="l" t="t" r="r" b="b"/>
            <a:pathLst>
              <a:path w="1331595" h="502920">
                <a:moveTo>
                  <a:pt x="38101" y="0"/>
                </a:moveTo>
                <a:lnTo>
                  <a:pt x="1293494" y="0"/>
                </a:lnTo>
                <a:cubicBezTo>
                  <a:pt x="1314537" y="0"/>
                  <a:pt x="1331595" y="17058"/>
                  <a:pt x="1331595" y="38101"/>
                </a:cubicBezTo>
                <a:lnTo>
                  <a:pt x="1331595" y="464819"/>
                </a:lnTo>
                <a:cubicBezTo>
                  <a:pt x="1331595" y="485862"/>
                  <a:pt x="1314537" y="502920"/>
                  <a:pt x="1293494" y="502920"/>
                </a:cubicBezTo>
                <a:lnTo>
                  <a:pt x="38101" y="502920"/>
                </a:lnTo>
                <a:cubicBezTo>
                  <a:pt x="17058" y="502920"/>
                  <a:pt x="0" y="485862"/>
                  <a:pt x="0" y="464819"/>
                </a:cubicBezTo>
                <a:lnTo>
                  <a:pt x="0" y="38101"/>
                </a:lnTo>
                <a:cubicBezTo>
                  <a:pt x="0" y="17058"/>
                  <a:pt x="17058" y="0"/>
                  <a:pt x="38101" y="0"/>
                </a:cubicBezTo>
                <a:close/>
              </a:path>
            </a:pathLst>
          </a:custGeom>
          <a:solidFill>
            <a:srgbClr val="334155">
              <a:alpha val="4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3601879" y="5096828"/>
            <a:ext cx="1028105" cy="2438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.rsrc Section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Common PE Sections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8382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Organized containers for code, data, and resources with specific memory permissions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223010"/>
            <a:ext cx="11418570" cy="950595"/>
          </a:xfrm>
          <a:custGeom>
            <a:avLst/>
            <a:gdLst/>
            <a:ahLst/>
            <a:cxnLst/>
            <a:rect l="l" t="t" r="r" b="b"/>
            <a:pathLst>
              <a:path w="11418570" h="950595">
                <a:moveTo>
                  <a:pt x="38100" y="0"/>
                </a:moveTo>
                <a:lnTo>
                  <a:pt x="11380470" y="0"/>
                </a:lnTo>
                <a:cubicBezTo>
                  <a:pt x="11401512" y="0"/>
                  <a:pt x="11418570" y="17058"/>
                  <a:pt x="11418570" y="38100"/>
                </a:cubicBezTo>
                <a:lnTo>
                  <a:pt x="11418570" y="912495"/>
                </a:lnTo>
                <a:cubicBezTo>
                  <a:pt x="11418570" y="933537"/>
                  <a:pt x="11401512" y="950595"/>
                  <a:pt x="11380470" y="950595"/>
                </a:cubicBezTo>
                <a:lnTo>
                  <a:pt x="38100" y="950595"/>
                </a:lnTo>
                <a:cubicBezTo>
                  <a:pt x="17058" y="950595"/>
                  <a:pt x="0" y="933537"/>
                  <a:pt x="0" y="912495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02920" y="1341123"/>
            <a:ext cx="114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.text Section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507981" y="1360173"/>
            <a:ext cx="657225" cy="228600"/>
          </a:xfrm>
          <a:custGeom>
            <a:avLst/>
            <a:gdLst/>
            <a:ahLst/>
            <a:cxnLst/>
            <a:rect l="l" t="t" r="r" b="b"/>
            <a:pathLst>
              <a:path w="657225" h="228600">
                <a:moveTo>
                  <a:pt x="38101" y="0"/>
                </a:moveTo>
                <a:lnTo>
                  <a:pt x="619124" y="0"/>
                </a:lnTo>
                <a:cubicBezTo>
                  <a:pt x="640167" y="0"/>
                  <a:pt x="657225" y="17058"/>
                  <a:pt x="657225" y="38101"/>
                </a:cubicBezTo>
                <a:lnTo>
                  <a:pt x="657225" y="190499"/>
                </a:lnTo>
                <a:cubicBezTo>
                  <a:pt x="657225" y="211542"/>
                  <a:pt x="640167" y="228600"/>
                  <a:pt x="6191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507981" y="1360173"/>
            <a:ext cx="7143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EXECUTE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242358" y="1360173"/>
            <a:ext cx="447675" cy="228600"/>
          </a:xfrm>
          <a:custGeom>
            <a:avLst/>
            <a:gdLst/>
            <a:ahLst/>
            <a:cxnLst/>
            <a:rect l="l" t="t" r="r" b="b"/>
            <a:pathLst>
              <a:path w="447675" h="228600">
                <a:moveTo>
                  <a:pt x="38101" y="0"/>
                </a:moveTo>
                <a:lnTo>
                  <a:pt x="409574" y="0"/>
                </a:lnTo>
                <a:cubicBezTo>
                  <a:pt x="430617" y="0"/>
                  <a:pt x="447675" y="17058"/>
                  <a:pt x="447675" y="38101"/>
                </a:cubicBezTo>
                <a:lnTo>
                  <a:pt x="447675" y="190499"/>
                </a:lnTo>
                <a:cubicBezTo>
                  <a:pt x="447675" y="211542"/>
                  <a:pt x="430617" y="228600"/>
                  <a:pt x="4095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1242358" y="1360173"/>
            <a:ext cx="5048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READ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2920" y="1645923"/>
            <a:ext cx="1124902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Contains executable machine code - the program's instructions. Typically the largest section. Marked as executable and read-only for security.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0064" y="1915957"/>
            <a:ext cx="128588" cy="114300"/>
          </a:xfrm>
          <a:custGeom>
            <a:avLst/>
            <a:gdLst/>
            <a:ahLst/>
            <a:cxnLst/>
            <a:rect l="l" t="t" r="r" b="b"/>
            <a:pathLst>
              <a:path w="128588" h="114300">
                <a:moveTo>
                  <a:pt x="80546" y="268"/>
                </a:moveTo>
                <a:cubicBezTo>
                  <a:pt x="76751" y="-826"/>
                  <a:pt x="72799" y="1384"/>
                  <a:pt x="71705" y="5179"/>
                </a:cubicBezTo>
                <a:lnTo>
                  <a:pt x="43130" y="105192"/>
                </a:lnTo>
                <a:cubicBezTo>
                  <a:pt x="42037" y="108987"/>
                  <a:pt x="44247" y="112938"/>
                  <a:pt x="48042" y="114032"/>
                </a:cubicBezTo>
                <a:cubicBezTo>
                  <a:pt x="51837" y="115126"/>
                  <a:pt x="55788" y="112916"/>
                  <a:pt x="56882" y="109121"/>
                </a:cubicBezTo>
                <a:lnTo>
                  <a:pt x="85457" y="9108"/>
                </a:lnTo>
                <a:cubicBezTo>
                  <a:pt x="86551" y="5313"/>
                  <a:pt x="84341" y="1362"/>
                  <a:pt x="80546" y="268"/>
                </a:cubicBezTo>
                <a:close/>
                <a:moveTo>
                  <a:pt x="94967" y="30651"/>
                </a:moveTo>
                <a:cubicBezTo>
                  <a:pt x="92177" y="33442"/>
                  <a:pt x="92177" y="37973"/>
                  <a:pt x="94967" y="40764"/>
                </a:cubicBezTo>
                <a:lnTo>
                  <a:pt x="111353" y="57150"/>
                </a:lnTo>
                <a:lnTo>
                  <a:pt x="94967" y="73536"/>
                </a:lnTo>
                <a:cubicBezTo>
                  <a:pt x="92177" y="76327"/>
                  <a:pt x="92177" y="80858"/>
                  <a:pt x="94967" y="83649"/>
                </a:cubicBezTo>
                <a:cubicBezTo>
                  <a:pt x="97758" y="86439"/>
                  <a:pt x="102290" y="86439"/>
                  <a:pt x="105080" y="83649"/>
                </a:cubicBezTo>
                <a:lnTo>
                  <a:pt x="126511" y="62218"/>
                </a:lnTo>
                <a:cubicBezTo>
                  <a:pt x="129302" y="59427"/>
                  <a:pt x="129302" y="54895"/>
                  <a:pt x="126511" y="52105"/>
                </a:cubicBezTo>
                <a:lnTo>
                  <a:pt x="105080" y="30673"/>
                </a:lnTo>
                <a:cubicBezTo>
                  <a:pt x="102290" y="27883"/>
                  <a:pt x="97758" y="27883"/>
                  <a:pt x="94967" y="30673"/>
                </a:cubicBezTo>
                <a:close/>
                <a:moveTo>
                  <a:pt x="33643" y="30651"/>
                </a:moveTo>
                <a:cubicBezTo>
                  <a:pt x="30852" y="27861"/>
                  <a:pt x="26320" y="27861"/>
                  <a:pt x="23530" y="30651"/>
                </a:cubicBezTo>
                <a:lnTo>
                  <a:pt x="2098" y="52082"/>
                </a:lnTo>
                <a:cubicBezTo>
                  <a:pt x="-692" y="54873"/>
                  <a:pt x="-692" y="59405"/>
                  <a:pt x="2098" y="62195"/>
                </a:cubicBezTo>
                <a:lnTo>
                  <a:pt x="23530" y="83627"/>
                </a:lnTo>
                <a:cubicBezTo>
                  <a:pt x="26320" y="86417"/>
                  <a:pt x="30852" y="86417"/>
                  <a:pt x="33643" y="83627"/>
                </a:cubicBezTo>
                <a:cubicBezTo>
                  <a:pt x="36433" y="80836"/>
                  <a:pt x="36433" y="76304"/>
                  <a:pt x="33643" y="73514"/>
                </a:cubicBezTo>
                <a:lnTo>
                  <a:pt x="17257" y="57150"/>
                </a:lnTo>
                <a:lnTo>
                  <a:pt x="33620" y="40764"/>
                </a:lnTo>
                <a:cubicBezTo>
                  <a:pt x="36411" y="37973"/>
                  <a:pt x="36411" y="33442"/>
                  <a:pt x="33620" y="30651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2" name="Text 10"/>
          <p:cNvSpPr/>
          <p:nvPr/>
        </p:nvSpPr>
        <p:spPr>
          <a:xfrm>
            <a:off x="645795" y="1900717"/>
            <a:ext cx="8572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EntryPoint RVA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573173" y="1915957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39291" y="5358"/>
                </a:moveTo>
                <a:cubicBezTo>
                  <a:pt x="39291" y="2389"/>
                  <a:pt x="36902" y="0"/>
                  <a:pt x="33933" y="0"/>
                </a:cubicBezTo>
                <a:cubicBezTo>
                  <a:pt x="30964" y="0"/>
                  <a:pt x="28575" y="2389"/>
                  <a:pt x="28575" y="5358"/>
                </a:cubicBezTo>
                <a:lnTo>
                  <a:pt x="28575" y="14288"/>
                </a:lnTo>
                <a:cubicBezTo>
                  <a:pt x="20695" y="14288"/>
                  <a:pt x="14288" y="20695"/>
                  <a:pt x="14288" y="28575"/>
                </a:cubicBezTo>
                <a:lnTo>
                  <a:pt x="5358" y="28575"/>
                </a:lnTo>
                <a:cubicBezTo>
                  <a:pt x="2389" y="28575"/>
                  <a:pt x="0" y="30964"/>
                  <a:pt x="0" y="33933"/>
                </a:cubicBezTo>
                <a:cubicBezTo>
                  <a:pt x="0" y="36902"/>
                  <a:pt x="2389" y="39291"/>
                  <a:pt x="5358" y="39291"/>
                </a:cubicBezTo>
                <a:lnTo>
                  <a:pt x="14288" y="39291"/>
                </a:lnTo>
                <a:lnTo>
                  <a:pt x="14288" y="51792"/>
                </a:lnTo>
                <a:lnTo>
                  <a:pt x="5358" y="51792"/>
                </a:lnTo>
                <a:cubicBezTo>
                  <a:pt x="2389" y="51792"/>
                  <a:pt x="0" y="54181"/>
                  <a:pt x="0" y="57150"/>
                </a:cubicBezTo>
                <a:cubicBezTo>
                  <a:pt x="0" y="60119"/>
                  <a:pt x="2389" y="62508"/>
                  <a:pt x="5358" y="62508"/>
                </a:cubicBezTo>
                <a:lnTo>
                  <a:pt x="14288" y="62508"/>
                </a:lnTo>
                <a:lnTo>
                  <a:pt x="14288" y="75009"/>
                </a:lnTo>
                <a:lnTo>
                  <a:pt x="5358" y="75009"/>
                </a:lnTo>
                <a:cubicBezTo>
                  <a:pt x="2389" y="75009"/>
                  <a:pt x="0" y="77398"/>
                  <a:pt x="0" y="80367"/>
                </a:cubicBezTo>
                <a:cubicBezTo>
                  <a:pt x="0" y="83336"/>
                  <a:pt x="2389" y="85725"/>
                  <a:pt x="5358" y="85725"/>
                </a:cubicBezTo>
                <a:lnTo>
                  <a:pt x="14288" y="85725"/>
                </a:lnTo>
                <a:cubicBezTo>
                  <a:pt x="14288" y="93605"/>
                  <a:pt x="20695" y="100013"/>
                  <a:pt x="28575" y="100013"/>
                </a:cubicBezTo>
                <a:lnTo>
                  <a:pt x="28575" y="108942"/>
                </a:lnTo>
                <a:cubicBezTo>
                  <a:pt x="28575" y="111911"/>
                  <a:pt x="30964" y="114300"/>
                  <a:pt x="33933" y="114300"/>
                </a:cubicBezTo>
                <a:cubicBezTo>
                  <a:pt x="36902" y="114300"/>
                  <a:pt x="39291" y="111911"/>
                  <a:pt x="39291" y="108942"/>
                </a:cubicBezTo>
                <a:lnTo>
                  <a:pt x="39291" y="100013"/>
                </a:lnTo>
                <a:lnTo>
                  <a:pt x="51792" y="100013"/>
                </a:lnTo>
                <a:lnTo>
                  <a:pt x="51792" y="108942"/>
                </a:lnTo>
                <a:cubicBezTo>
                  <a:pt x="51792" y="111911"/>
                  <a:pt x="54181" y="114300"/>
                  <a:pt x="57150" y="114300"/>
                </a:cubicBezTo>
                <a:cubicBezTo>
                  <a:pt x="60119" y="114300"/>
                  <a:pt x="62508" y="111911"/>
                  <a:pt x="62508" y="108942"/>
                </a:cubicBezTo>
                <a:lnTo>
                  <a:pt x="62508" y="100013"/>
                </a:lnTo>
                <a:lnTo>
                  <a:pt x="75009" y="100013"/>
                </a:lnTo>
                <a:lnTo>
                  <a:pt x="75009" y="108942"/>
                </a:lnTo>
                <a:cubicBezTo>
                  <a:pt x="75009" y="111911"/>
                  <a:pt x="77398" y="114300"/>
                  <a:pt x="80367" y="114300"/>
                </a:cubicBezTo>
                <a:cubicBezTo>
                  <a:pt x="83336" y="114300"/>
                  <a:pt x="85725" y="111911"/>
                  <a:pt x="85725" y="108942"/>
                </a:cubicBezTo>
                <a:lnTo>
                  <a:pt x="85725" y="100013"/>
                </a:lnTo>
                <a:cubicBezTo>
                  <a:pt x="93605" y="100013"/>
                  <a:pt x="100013" y="93605"/>
                  <a:pt x="100013" y="85725"/>
                </a:cubicBezTo>
                <a:lnTo>
                  <a:pt x="108942" y="85725"/>
                </a:lnTo>
                <a:cubicBezTo>
                  <a:pt x="111911" y="85725"/>
                  <a:pt x="114300" y="83336"/>
                  <a:pt x="114300" y="80367"/>
                </a:cubicBezTo>
                <a:cubicBezTo>
                  <a:pt x="114300" y="77398"/>
                  <a:pt x="111911" y="75009"/>
                  <a:pt x="108942" y="75009"/>
                </a:cubicBezTo>
                <a:lnTo>
                  <a:pt x="100013" y="75009"/>
                </a:lnTo>
                <a:lnTo>
                  <a:pt x="100013" y="62508"/>
                </a:lnTo>
                <a:lnTo>
                  <a:pt x="108942" y="62508"/>
                </a:lnTo>
                <a:cubicBezTo>
                  <a:pt x="111911" y="62508"/>
                  <a:pt x="114300" y="60119"/>
                  <a:pt x="114300" y="57150"/>
                </a:cubicBezTo>
                <a:cubicBezTo>
                  <a:pt x="114300" y="54181"/>
                  <a:pt x="111911" y="51792"/>
                  <a:pt x="108942" y="51792"/>
                </a:cubicBezTo>
                <a:lnTo>
                  <a:pt x="100013" y="51792"/>
                </a:lnTo>
                <a:lnTo>
                  <a:pt x="100013" y="39291"/>
                </a:lnTo>
                <a:lnTo>
                  <a:pt x="108942" y="39291"/>
                </a:lnTo>
                <a:cubicBezTo>
                  <a:pt x="111911" y="39291"/>
                  <a:pt x="114300" y="36902"/>
                  <a:pt x="114300" y="33933"/>
                </a:cubicBezTo>
                <a:cubicBezTo>
                  <a:pt x="114300" y="30964"/>
                  <a:pt x="111911" y="28575"/>
                  <a:pt x="108942" y="28575"/>
                </a:cubicBezTo>
                <a:lnTo>
                  <a:pt x="100013" y="28575"/>
                </a:lnTo>
                <a:cubicBezTo>
                  <a:pt x="100013" y="20695"/>
                  <a:pt x="93605" y="14288"/>
                  <a:pt x="85725" y="14288"/>
                </a:cubicBezTo>
                <a:lnTo>
                  <a:pt x="85725" y="5358"/>
                </a:lnTo>
                <a:cubicBezTo>
                  <a:pt x="85725" y="2389"/>
                  <a:pt x="83336" y="0"/>
                  <a:pt x="80367" y="0"/>
                </a:cubicBezTo>
                <a:cubicBezTo>
                  <a:pt x="77398" y="0"/>
                  <a:pt x="75009" y="2389"/>
                  <a:pt x="75009" y="5358"/>
                </a:cubicBezTo>
                <a:lnTo>
                  <a:pt x="75009" y="14288"/>
                </a:lnTo>
                <a:lnTo>
                  <a:pt x="62508" y="14288"/>
                </a:lnTo>
                <a:lnTo>
                  <a:pt x="62508" y="5358"/>
                </a:lnTo>
                <a:cubicBezTo>
                  <a:pt x="62508" y="2389"/>
                  <a:pt x="60119" y="0"/>
                  <a:pt x="57150" y="0"/>
                </a:cubicBezTo>
                <a:cubicBezTo>
                  <a:pt x="54181" y="0"/>
                  <a:pt x="51792" y="2389"/>
                  <a:pt x="51792" y="5358"/>
                </a:cubicBezTo>
                <a:lnTo>
                  <a:pt x="51792" y="14288"/>
                </a:lnTo>
                <a:lnTo>
                  <a:pt x="39291" y="14288"/>
                </a:lnTo>
                <a:lnTo>
                  <a:pt x="39291" y="5358"/>
                </a:lnTo>
                <a:close/>
                <a:moveTo>
                  <a:pt x="35719" y="28575"/>
                </a:moveTo>
                <a:lnTo>
                  <a:pt x="78581" y="28575"/>
                </a:lnTo>
                <a:cubicBezTo>
                  <a:pt x="82533" y="28575"/>
                  <a:pt x="85725" y="31767"/>
                  <a:pt x="85725" y="35719"/>
                </a:cubicBezTo>
                <a:lnTo>
                  <a:pt x="85725" y="78581"/>
                </a:lnTo>
                <a:cubicBezTo>
                  <a:pt x="85725" y="82533"/>
                  <a:pt x="82533" y="85725"/>
                  <a:pt x="78581" y="85725"/>
                </a:cubicBezTo>
                <a:lnTo>
                  <a:pt x="35719" y="85725"/>
                </a:lnTo>
                <a:cubicBezTo>
                  <a:pt x="31767" y="85725"/>
                  <a:pt x="28575" y="82533"/>
                  <a:pt x="28575" y="78581"/>
                </a:cubicBezTo>
                <a:lnTo>
                  <a:pt x="28575" y="35719"/>
                </a:lnTo>
                <a:cubicBezTo>
                  <a:pt x="28575" y="31767"/>
                  <a:pt x="31767" y="28575"/>
                  <a:pt x="35719" y="28575"/>
                </a:cubicBezTo>
                <a:close/>
                <a:moveTo>
                  <a:pt x="39291" y="39291"/>
                </a:moveTo>
                <a:lnTo>
                  <a:pt x="39291" y="75009"/>
                </a:lnTo>
                <a:lnTo>
                  <a:pt x="75009" y="75009"/>
                </a:lnTo>
                <a:lnTo>
                  <a:pt x="75009" y="39291"/>
                </a:lnTo>
                <a:lnTo>
                  <a:pt x="39291" y="39291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4" name="Text 12"/>
          <p:cNvSpPr/>
          <p:nvPr/>
        </p:nvSpPr>
        <p:spPr>
          <a:xfrm>
            <a:off x="1701760" y="1900717"/>
            <a:ext cx="933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CPU Instructions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4810" y="2254928"/>
            <a:ext cx="5665470" cy="922020"/>
          </a:xfrm>
          <a:custGeom>
            <a:avLst/>
            <a:gdLst/>
            <a:ahLst/>
            <a:cxnLst/>
            <a:rect l="l" t="t" r="r" b="b"/>
            <a:pathLst>
              <a:path w="5665470" h="922020">
                <a:moveTo>
                  <a:pt x="38098" y="0"/>
                </a:moveTo>
                <a:lnTo>
                  <a:pt x="5627372" y="0"/>
                </a:lnTo>
                <a:cubicBezTo>
                  <a:pt x="5648413" y="0"/>
                  <a:pt x="5665470" y="17057"/>
                  <a:pt x="5665470" y="38098"/>
                </a:cubicBezTo>
                <a:lnTo>
                  <a:pt x="5665470" y="883922"/>
                </a:lnTo>
                <a:cubicBezTo>
                  <a:pt x="5665470" y="904963"/>
                  <a:pt x="5648413" y="922020"/>
                  <a:pt x="5627372" y="922020"/>
                </a:cubicBezTo>
                <a:lnTo>
                  <a:pt x="38098" y="922020"/>
                </a:lnTo>
                <a:cubicBezTo>
                  <a:pt x="17057" y="922020"/>
                  <a:pt x="0" y="904963"/>
                  <a:pt x="0" y="883922"/>
                </a:cubicBezTo>
                <a:lnTo>
                  <a:pt x="0" y="38098"/>
                </a:lnTo>
                <a:cubicBezTo>
                  <a:pt x="0" y="17057"/>
                  <a:pt x="17057" y="0"/>
                  <a:pt x="38098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02920" y="2373037"/>
            <a:ext cx="1066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.data Section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949428" y="2392087"/>
            <a:ext cx="447675" cy="228600"/>
          </a:xfrm>
          <a:custGeom>
            <a:avLst/>
            <a:gdLst/>
            <a:ahLst/>
            <a:cxnLst/>
            <a:rect l="l" t="t" r="r" b="b"/>
            <a:pathLst>
              <a:path w="447675" h="228600">
                <a:moveTo>
                  <a:pt x="38101" y="0"/>
                </a:moveTo>
                <a:lnTo>
                  <a:pt x="409574" y="0"/>
                </a:lnTo>
                <a:cubicBezTo>
                  <a:pt x="430617" y="0"/>
                  <a:pt x="447675" y="17058"/>
                  <a:pt x="447675" y="38101"/>
                </a:cubicBezTo>
                <a:lnTo>
                  <a:pt x="447675" y="190499"/>
                </a:lnTo>
                <a:cubicBezTo>
                  <a:pt x="447675" y="211542"/>
                  <a:pt x="430617" y="228600"/>
                  <a:pt x="4095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4949428" y="2392087"/>
            <a:ext cx="5048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READ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434251" y="2392087"/>
            <a:ext cx="504825" cy="228600"/>
          </a:xfrm>
          <a:custGeom>
            <a:avLst/>
            <a:gdLst/>
            <a:ahLst/>
            <a:cxnLst/>
            <a:rect l="l" t="t" r="r" b="b"/>
            <a:pathLst>
              <a:path w="504825" h="228600">
                <a:moveTo>
                  <a:pt x="38101" y="0"/>
                </a:moveTo>
                <a:lnTo>
                  <a:pt x="466724" y="0"/>
                </a:lnTo>
                <a:cubicBezTo>
                  <a:pt x="487767" y="0"/>
                  <a:pt x="504825" y="17058"/>
                  <a:pt x="504825" y="38101"/>
                </a:cubicBezTo>
                <a:lnTo>
                  <a:pt x="504825" y="190499"/>
                </a:lnTo>
                <a:cubicBezTo>
                  <a:pt x="504825" y="211542"/>
                  <a:pt x="487767" y="228600"/>
                  <a:pt x="4667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5434251" y="2392087"/>
            <a:ext cx="5619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WRITE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02920" y="2677837"/>
            <a:ext cx="5495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Initialized global and static variables with initial values.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24351" y="2921677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100013" y="45943"/>
                </a:moveTo>
                <a:cubicBezTo>
                  <a:pt x="96709" y="48131"/>
                  <a:pt x="92913" y="49895"/>
                  <a:pt x="88962" y="51301"/>
                </a:cubicBezTo>
                <a:cubicBezTo>
                  <a:pt x="78470" y="55052"/>
                  <a:pt x="64696" y="57150"/>
                  <a:pt x="50006" y="57150"/>
                </a:cubicBezTo>
                <a:cubicBezTo>
                  <a:pt x="35317" y="57150"/>
                  <a:pt x="21521" y="55029"/>
                  <a:pt x="11050" y="51301"/>
                </a:cubicBezTo>
                <a:cubicBezTo>
                  <a:pt x="7121" y="49895"/>
                  <a:pt x="3304" y="48131"/>
                  <a:pt x="0" y="45943"/>
                </a:cubicBezTo>
                <a:lnTo>
                  <a:pt x="0" y="64294"/>
                </a:lnTo>
                <a:cubicBezTo>
                  <a:pt x="0" y="74161"/>
                  <a:pt x="22391" y="82153"/>
                  <a:pt x="50006" y="82153"/>
                </a:cubicBezTo>
                <a:cubicBezTo>
                  <a:pt x="77621" y="82153"/>
                  <a:pt x="100013" y="74161"/>
                  <a:pt x="100013" y="64294"/>
                </a:cubicBezTo>
                <a:lnTo>
                  <a:pt x="100013" y="45943"/>
                </a:lnTo>
                <a:close/>
                <a:moveTo>
                  <a:pt x="100013" y="28575"/>
                </a:moveTo>
                <a:lnTo>
                  <a:pt x="100013" y="17859"/>
                </a:lnTo>
                <a:cubicBezTo>
                  <a:pt x="100013" y="7992"/>
                  <a:pt x="77621" y="0"/>
                  <a:pt x="50006" y="0"/>
                </a:cubicBezTo>
                <a:cubicBezTo>
                  <a:pt x="22391" y="0"/>
                  <a:pt x="0" y="7992"/>
                  <a:pt x="0" y="17859"/>
                </a:cubicBezTo>
                <a:lnTo>
                  <a:pt x="0" y="28575"/>
                </a:lnTo>
                <a:cubicBezTo>
                  <a:pt x="0" y="38442"/>
                  <a:pt x="22391" y="46434"/>
                  <a:pt x="50006" y="46434"/>
                </a:cubicBezTo>
                <a:cubicBezTo>
                  <a:pt x="77621" y="46434"/>
                  <a:pt x="100013" y="38442"/>
                  <a:pt x="100013" y="28575"/>
                </a:cubicBezTo>
                <a:close/>
                <a:moveTo>
                  <a:pt x="88962" y="87020"/>
                </a:moveTo>
                <a:cubicBezTo>
                  <a:pt x="78492" y="90748"/>
                  <a:pt x="64718" y="92869"/>
                  <a:pt x="50006" y="92869"/>
                </a:cubicBezTo>
                <a:cubicBezTo>
                  <a:pt x="35295" y="92869"/>
                  <a:pt x="21521" y="90748"/>
                  <a:pt x="11050" y="87020"/>
                </a:cubicBezTo>
                <a:cubicBezTo>
                  <a:pt x="7121" y="85613"/>
                  <a:pt x="3304" y="83850"/>
                  <a:pt x="0" y="81662"/>
                </a:cubicBezTo>
                <a:lnTo>
                  <a:pt x="0" y="96441"/>
                </a:lnTo>
                <a:cubicBezTo>
                  <a:pt x="0" y="106308"/>
                  <a:pt x="22391" y="114300"/>
                  <a:pt x="50006" y="114300"/>
                </a:cubicBezTo>
                <a:cubicBezTo>
                  <a:pt x="77621" y="114300"/>
                  <a:pt x="100013" y="106308"/>
                  <a:pt x="100013" y="96441"/>
                </a:cubicBezTo>
                <a:lnTo>
                  <a:pt x="100013" y="81662"/>
                </a:lnTo>
                <a:cubicBezTo>
                  <a:pt x="96709" y="83850"/>
                  <a:pt x="92913" y="85613"/>
                  <a:pt x="88962" y="8702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3" name="Text 21"/>
          <p:cNvSpPr/>
          <p:nvPr/>
        </p:nvSpPr>
        <p:spPr>
          <a:xfrm>
            <a:off x="645795" y="2906437"/>
            <a:ext cx="53435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Global variables | Static variables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37910" y="2254928"/>
            <a:ext cx="5665470" cy="922020"/>
          </a:xfrm>
          <a:custGeom>
            <a:avLst/>
            <a:gdLst/>
            <a:ahLst/>
            <a:cxnLst/>
            <a:rect l="l" t="t" r="r" b="b"/>
            <a:pathLst>
              <a:path w="5665470" h="922020">
                <a:moveTo>
                  <a:pt x="38098" y="0"/>
                </a:moveTo>
                <a:lnTo>
                  <a:pt x="5627372" y="0"/>
                </a:lnTo>
                <a:cubicBezTo>
                  <a:pt x="5648413" y="0"/>
                  <a:pt x="5665470" y="17057"/>
                  <a:pt x="5665470" y="38098"/>
                </a:cubicBezTo>
                <a:lnTo>
                  <a:pt x="5665470" y="883922"/>
                </a:lnTo>
                <a:cubicBezTo>
                  <a:pt x="5665470" y="904963"/>
                  <a:pt x="5648413" y="922020"/>
                  <a:pt x="5627372" y="922020"/>
                </a:cubicBezTo>
                <a:lnTo>
                  <a:pt x="38098" y="922020"/>
                </a:lnTo>
                <a:cubicBezTo>
                  <a:pt x="17057" y="922020"/>
                  <a:pt x="0" y="904963"/>
                  <a:pt x="0" y="883922"/>
                </a:cubicBezTo>
                <a:lnTo>
                  <a:pt x="0" y="38098"/>
                </a:lnTo>
                <a:cubicBezTo>
                  <a:pt x="0" y="17057"/>
                  <a:pt x="17057" y="0"/>
                  <a:pt x="38098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6256020" y="2373037"/>
            <a:ext cx="1123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.rdata Section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1242358" y="2392087"/>
            <a:ext cx="447675" cy="228600"/>
          </a:xfrm>
          <a:custGeom>
            <a:avLst/>
            <a:gdLst/>
            <a:ahLst/>
            <a:cxnLst/>
            <a:rect l="l" t="t" r="r" b="b"/>
            <a:pathLst>
              <a:path w="447675" h="228600">
                <a:moveTo>
                  <a:pt x="38101" y="0"/>
                </a:moveTo>
                <a:lnTo>
                  <a:pt x="409574" y="0"/>
                </a:lnTo>
                <a:cubicBezTo>
                  <a:pt x="430617" y="0"/>
                  <a:pt x="447675" y="17058"/>
                  <a:pt x="447675" y="38101"/>
                </a:cubicBezTo>
                <a:lnTo>
                  <a:pt x="447675" y="190499"/>
                </a:lnTo>
                <a:cubicBezTo>
                  <a:pt x="447675" y="211542"/>
                  <a:pt x="430617" y="228600"/>
                  <a:pt x="4095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11242358" y="2392087"/>
            <a:ext cx="5048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READ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256020" y="2677837"/>
            <a:ext cx="5495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Read-only data: constants, string literals, import/export tables.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84595" y="2921677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28575" y="21431"/>
                </a:moveTo>
                <a:lnTo>
                  <a:pt x="28575" y="35719"/>
                </a:lnTo>
                <a:lnTo>
                  <a:pt x="57150" y="35719"/>
                </a:lnTo>
                <a:lnTo>
                  <a:pt x="57150" y="21431"/>
                </a:lnTo>
                <a:cubicBezTo>
                  <a:pt x="57150" y="13551"/>
                  <a:pt x="50743" y="7144"/>
                  <a:pt x="42863" y="7144"/>
                </a:cubicBezTo>
                <a:cubicBezTo>
                  <a:pt x="34982" y="7144"/>
                  <a:pt x="28575" y="13551"/>
                  <a:pt x="28575" y="21431"/>
                </a:cubicBezTo>
                <a:close/>
                <a:moveTo>
                  <a:pt x="14288" y="35719"/>
                </a:moveTo>
                <a:lnTo>
                  <a:pt x="14288" y="21431"/>
                </a:lnTo>
                <a:cubicBezTo>
                  <a:pt x="14288" y="5648"/>
                  <a:pt x="27079" y="-7144"/>
                  <a:pt x="42863" y="-7144"/>
                </a:cubicBezTo>
                <a:cubicBezTo>
                  <a:pt x="58646" y="-7144"/>
                  <a:pt x="71438" y="5648"/>
                  <a:pt x="71438" y="21431"/>
                </a:cubicBezTo>
                <a:lnTo>
                  <a:pt x="71438" y="35719"/>
                </a:lnTo>
                <a:cubicBezTo>
                  <a:pt x="79318" y="35719"/>
                  <a:pt x="85725" y="42126"/>
                  <a:pt x="85725" y="50006"/>
                </a:cubicBezTo>
                <a:lnTo>
                  <a:pt x="85725" y="100013"/>
                </a:lnTo>
                <a:cubicBezTo>
                  <a:pt x="85725" y="107893"/>
                  <a:pt x="79318" y="114300"/>
                  <a:pt x="71438" y="114300"/>
                </a:cubicBezTo>
                <a:lnTo>
                  <a:pt x="14288" y="114300"/>
                </a:lnTo>
                <a:cubicBezTo>
                  <a:pt x="6407" y="114300"/>
                  <a:pt x="0" y="107893"/>
                  <a:pt x="0" y="100013"/>
                </a:cubicBezTo>
                <a:lnTo>
                  <a:pt x="0" y="50006"/>
                </a:lnTo>
                <a:cubicBezTo>
                  <a:pt x="0" y="42126"/>
                  <a:pt x="6407" y="35719"/>
                  <a:pt x="14288" y="35719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30" name="Text 28"/>
          <p:cNvSpPr/>
          <p:nvPr/>
        </p:nvSpPr>
        <p:spPr>
          <a:xfrm>
            <a:off x="6398895" y="2906437"/>
            <a:ext cx="53435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Constants | String literals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84810" y="3260648"/>
            <a:ext cx="3750945" cy="883920"/>
          </a:xfrm>
          <a:custGeom>
            <a:avLst/>
            <a:gdLst/>
            <a:ahLst/>
            <a:cxnLst/>
            <a:rect l="l" t="t" r="r" b="b"/>
            <a:pathLst>
              <a:path w="3750945" h="883920">
                <a:moveTo>
                  <a:pt x="38097" y="0"/>
                </a:moveTo>
                <a:lnTo>
                  <a:pt x="3712848" y="0"/>
                </a:lnTo>
                <a:cubicBezTo>
                  <a:pt x="3733888" y="0"/>
                  <a:pt x="3750945" y="17057"/>
                  <a:pt x="3750945" y="38097"/>
                </a:cubicBezTo>
                <a:lnTo>
                  <a:pt x="3750945" y="845823"/>
                </a:lnTo>
                <a:cubicBezTo>
                  <a:pt x="3750945" y="866863"/>
                  <a:pt x="3733888" y="883920"/>
                  <a:pt x="3712848" y="883920"/>
                </a:cubicBezTo>
                <a:lnTo>
                  <a:pt x="38097" y="883920"/>
                </a:lnTo>
                <a:cubicBezTo>
                  <a:pt x="17057" y="883920"/>
                  <a:pt x="0" y="866863"/>
                  <a:pt x="0" y="845823"/>
                </a:cubicBezTo>
                <a:lnTo>
                  <a:pt x="0" y="38097"/>
                </a:lnTo>
                <a:cubicBezTo>
                  <a:pt x="0" y="17071"/>
                  <a:pt x="17071" y="0"/>
                  <a:pt x="38097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502920" y="3378757"/>
            <a:ext cx="371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.rsrc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571518" y="3378757"/>
            <a:ext cx="447675" cy="228600"/>
          </a:xfrm>
          <a:custGeom>
            <a:avLst/>
            <a:gdLst/>
            <a:ahLst/>
            <a:cxnLst/>
            <a:rect l="l" t="t" r="r" b="b"/>
            <a:pathLst>
              <a:path w="447675" h="228600">
                <a:moveTo>
                  <a:pt x="38101" y="0"/>
                </a:moveTo>
                <a:lnTo>
                  <a:pt x="409574" y="0"/>
                </a:lnTo>
                <a:cubicBezTo>
                  <a:pt x="430617" y="0"/>
                  <a:pt x="447675" y="17058"/>
                  <a:pt x="447675" y="38101"/>
                </a:cubicBezTo>
                <a:lnTo>
                  <a:pt x="447675" y="190499"/>
                </a:lnTo>
                <a:cubicBezTo>
                  <a:pt x="447675" y="211542"/>
                  <a:pt x="430617" y="228600"/>
                  <a:pt x="4095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3571518" y="3378757"/>
            <a:ext cx="5048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READ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02920" y="3645457"/>
            <a:ext cx="3581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Resources: icons, images, dialogs, menus.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24351" y="3889297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14288" y="7144"/>
                </a:moveTo>
                <a:cubicBezTo>
                  <a:pt x="6407" y="7144"/>
                  <a:pt x="0" y="13551"/>
                  <a:pt x="0" y="21431"/>
                </a:cubicBezTo>
                <a:lnTo>
                  <a:pt x="0" y="92869"/>
                </a:lnTo>
                <a:cubicBezTo>
                  <a:pt x="0" y="100749"/>
                  <a:pt x="6407" y="107156"/>
                  <a:pt x="14288" y="107156"/>
                </a:cubicBezTo>
                <a:lnTo>
                  <a:pt x="85725" y="107156"/>
                </a:lnTo>
                <a:cubicBezTo>
                  <a:pt x="93605" y="107156"/>
                  <a:pt x="100013" y="100749"/>
                  <a:pt x="100013" y="92869"/>
                </a:cubicBezTo>
                <a:lnTo>
                  <a:pt x="100013" y="21431"/>
                </a:lnTo>
                <a:cubicBezTo>
                  <a:pt x="100013" y="13551"/>
                  <a:pt x="93605" y="7144"/>
                  <a:pt x="85725" y="7144"/>
                </a:cubicBezTo>
                <a:lnTo>
                  <a:pt x="14288" y="7144"/>
                </a:lnTo>
                <a:close/>
                <a:moveTo>
                  <a:pt x="28575" y="25003"/>
                </a:moveTo>
                <a:cubicBezTo>
                  <a:pt x="34489" y="25003"/>
                  <a:pt x="39291" y="29805"/>
                  <a:pt x="39291" y="35719"/>
                </a:cubicBezTo>
                <a:cubicBezTo>
                  <a:pt x="39291" y="41633"/>
                  <a:pt x="34489" y="46434"/>
                  <a:pt x="28575" y="46434"/>
                </a:cubicBezTo>
                <a:cubicBezTo>
                  <a:pt x="22661" y="46434"/>
                  <a:pt x="17859" y="41633"/>
                  <a:pt x="17859" y="35719"/>
                </a:cubicBezTo>
                <a:cubicBezTo>
                  <a:pt x="17859" y="29805"/>
                  <a:pt x="22661" y="25003"/>
                  <a:pt x="28575" y="25003"/>
                </a:cubicBezTo>
                <a:close/>
                <a:moveTo>
                  <a:pt x="60722" y="50006"/>
                </a:moveTo>
                <a:cubicBezTo>
                  <a:pt x="62597" y="50006"/>
                  <a:pt x="64316" y="50989"/>
                  <a:pt x="65298" y="52574"/>
                </a:cubicBezTo>
                <a:lnTo>
                  <a:pt x="84944" y="84720"/>
                </a:lnTo>
                <a:cubicBezTo>
                  <a:pt x="85948" y="86372"/>
                  <a:pt x="85993" y="88449"/>
                  <a:pt x="85055" y="90145"/>
                </a:cubicBezTo>
                <a:cubicBezTo>
                  <a:pt x="84118" y="91842"/>
                  <a:pt x="82309" y="92869"/>
                  <a:pt x="80367" y="92869"/>
                </a:cubicBezTo>
                <a:lnTo>
                  <a:pt x="19645" y="92869"/>
                </a:lnTo>
                <a:cubicBezTo>
                  <a:pt x="17658" y="92869"/>
                  <a:pt x="15806" y="91753"/>
                  <a:pt x="14890" y="89989"/>
                </a:cubicBezTo>
                <a:cubicBezTo>
                  <a:pt x="13975" y="88225"/>
                  <a:pt x="14109" y="86082"/>
                  <a:pt x="15247" y="84453"/>
                </a:cubicBezTo>
                <a:lnTo>
                  <a:pt x="27749" y="66593"/>
                </a:lnTo>
                <a:cubicBezTo>
                  <a:pt x="28754" y="65164"/>
                  <a:pt x="30383" y="64316"/>
                  <a:pt x="32147" y="64316"/>
                </a:cubicBezTo>
                <a:cubicBezTo>
                  <a:pt x="33910" y="64316"/>
                  <a:pt x="35540" y="65164"/>
                  <a:pt x="36545" y="66593"/>
                </a:cubicBezTo>
                <a:lnTo>
                  <a:pt x="42438" y="75032"/>
                </a:lnTo>
                <a:lnTo>
                  <a:pt x="56145" y="52596"/>
                </a:lnTo>
                <a:cubicBezTo>
                  <a:pt x="57128" y="51011"/>
                  <a:pt x="58847" y="50029"/>
                  <a:pt x="60722" y="50029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37" name="Text 35"/>
          <p:cNvSpPr/>
          <p:nvPr/>
        </p:nvSpPr>
        <p:spPr>
          <a:xfrm>
            <a:off x="645795" y="3874057"/>
            <a:ext cx="3429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Icons, Bitmaps, Dialogs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220170" y="3260648"/>
            <a:ext cx="3750945" cy="883920"/>
          </a:xfrm>
          <a:custGeom>
            <a:avLst/>
            <a:gdLst/>
            <a:ahLst/>
            <a:cxnLst/>
            <a:rect l="l" t="t" r="r" b="b"/>
            <a:pathLst>
              <a:path w="3750945" h="883920">
                <a:moveTo>
                  <a:pt x="38097" y="0"/>
                </a:moveTo>
                <a:lnTo>
                  <a:pt x="3712848" y="0"/>
                </a:lnTo>
                <a:cubicBezTo>
                  <a:pt x="3733888" y="0"/>
                  <a:pt x="3750945" y="17057"/>
                  <a:pt x="3750945" y="38097"/>
                </a:cubicBezTo>
                <a:lnTo>
                  <a:pt x="3750945" y="845823"/>
                </a:lnTo>
                <a:cubicBezTo>
                  <a:pt x="3750945" y="866863"/>
                  <a:pt x="3733888" y="883920"/>
                  <a:pt x="3712848" y="883920"/>
                </a:cubicBezTo>
                <a:lnTo>
                  <a:pt x="38097" y="883920"/>
                </a:lnTo>
                <a:cubicBezTo>
                  <a:pt x="17057" y="883920"/>
                  <a:pt x="0" y="866863"/>
                  <a:pt x="0" y="845823"/>
                </a:cubicBezTo>
                <a:lnTo>
                  <a:pt x="0" y="38097"/>
                </a:lnTo>
                <a:cubicBezTo>
                  <a:pt x="0" y="17071"/>
                  <a:pt x="17071" y="0"/>
                  <a:pt x="38097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4338280" y="3378757"/>
            <a:ext cx="447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.reloc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406878" y="3378757"/>
            <a:ext cx="447675" cy="228600"/>
          </a:xfrm>
          <a:custGeom>
            <a:avLst/>
            <a:gdLst/>
            <a:ahLst/>
            <a:cxnLst/>
            <a:rect l="l" t="t" r="r" b="b"/>
            <a:pathLst>
              <a:path w="447675" h="228600">
                <a:moveTo>
                  <a:pt x="38101" y="0"/>
                </a:moveTo>
                <a:lnTo>
                  <a:pt x="409574" y="0"/>
                </a:lnTo>
                <a:cubicBezTo>
                  <a:pt x="430617" y="0"/>
                  <a:pt x="447675" y="17058"/>
                  <a:pt x="447675" y="38101"/>
                </a:cubicBezTo>
                <a:lnTo>
                  <a:pt x="447675" y="190499"/>
                </a:lnTo>
                <a:cubicBezTo>
                  <a:pt x="447675" y="211542"/>
                  <a:pt x="430617" y="228600"/>
                  <a:pt x="4095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7406878" y="3378757"/>
            <a:ext cx="5048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READ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338280" y="3645457"/>
            <a:ext cx="3581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Relocation table for address fixing.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366855" y="3889297"/>
            <a:ext cx="85725" cy="114300"/>
          </a:xfrm>
          <a:custGeom>
            <a:avLst/>
            <a:gdLst/>
            <a:ahLst/>
            <a:cxnLst/>
            <a:rect l="l" t="t" r="r" b="b"/>
            <a:pathLst>
              <a:path w="85725" h="114300">
                <a:moveTo>
                  <a:pt x="0" y="42103"/>
                </a:moveTo>
                <a:cubicBezTo>
                  <a:pt x="0" y="18842"/>
                  <a:pt x="19199" y="0"/>
                  <a:pt x="42863" y="0"/>
                </a:cubicBezTo>
                <a:cubicBezTo>
                  <a:pt x="66526" y="0"/>
                  <a:pt x="85725" y="18842"/>
                  <a:pt x="85725" y="42103"/>
                </a:cubicBezTo>
                <a:cubicBezTo>
                  <a:pt x="85725" y="68736"/>
                  <a:pt x="58891" y="100660"/>
                  <a:pt x="47685" y="112827"/>
                </a:cubicBezTo>
                <a:cubicBezTo>
                  <a:pt x="45050" y="115684"/>
                  <a:pt x="40652" y="115684"/>
                  <a:pt x="38018" y="112827"/>
                </a:cubicBezTo>
                <a:cubicBezTo>
                  <a:pt x="26811" y="100660"/>
                  <a:pt x="-22" y="68736"/>
                  <a:pt x="-22" y="42103"/>
                </a:cubicBezTo>
                <a:close/>
                <a:moveTo>
                  <a:pt x="42863" y="57150"/>
                </a:moveTo>
                <a:cubicBezTo>
                  <a:pt x="50748" y="57150"/>
                  <a:pt x="57150" y="50748"/>
                  <a:pt x="57150" y="42863"/>
                </a:cubicBezTo>
                <a:cubicBezTo>
                  <a:pt x="57150" y="34977"/>
                  <a:pt x="50748" y="28575"/>
                  <a:pt x="42863" y="28575"/>
                </a:cubicBezTo>
                <a:cubicBezTo>
                  <a:pt x="34977" y="28575"/>
                  <a:pt x="28575" y="34977"/>
                  <a:pt x="28575" y="42863"/>
                </a:cubicBezTo>
                <a:cubicBezTo>
                  <a:pt x="28575" y="50748"/>
                  <a:pt x="34977" y="57150"/>
                  <a:pt x="42863" y="5715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44" name="Text 42"/>
          <p:cNvSpPr/>
          <p:nvPr/>
        </p:nvSpPr>
        <p:spPr>
          <a:xfrm>
            <a:off x="4481155" y="3874057"/>
            <a:ext cx="3429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Base relocations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055531" y="3260648"/>
            <a:ext cx="3750945" cy="883920"/>
          </a:xfrm>
          <a:custGeom>
            <a:avLst/>
            <a:gdLst/>
            <a:ahLst/>
            <a:cxnLst/>
            <a:rect l="l" t="t" r="r" b="b"/>
            <a:pathLst>
              <a:path w="3750945" h="883920">
                <a:moveTo>
                  <a:pt x="38097" y="0"/>
                </a:moveTo>
                <a:lnTo>
                  <a:pt x="3712848" y="0"/>
                </a:lnTo>
                <a:cubicBezTo>
                  <a:pt x="3733888" y="0"/>
                  <a:pt x="3750945" y="17057"/>
                  <a:pt x="3750945" y="38097"/>
                </a:cubicBezTo>
                <a:lnTo>
                  <a:pt x="3750945" y="845823"/>
                </a:lnTo>
                <a:cubicBezTo>
                  <a:pt x="3750945" y="866863"/>
                  <a:pt x="3733888" y="883920"/>
                  <a:pt x="3712848" y="883920"/>
                </a:cubicBezTo>
                <a:lnTo>
                  <a:pt x="38097" y="883920"/>
                </a:lnTo>
                <a:cubicBezTo>
                  <a:pt x="17057" y="883920"/>
                  <a:pt x="0" y="866863"/>
                  <a:pt x="0" y="845823"/>
                </a:cubicBezTo>
                <a:lnTo>
                  <a:pt x="0" y="38097"/>
                </a:lnTo>
                <a:cubicBezTo>
                  <a:pt x="0" y="17071"/>
                  <a:pt x="17071" y="0"/>
                  <a:pt x="38097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8173641" y="3378757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.idata/.edata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1242358" y="3378757"/>
            <a:ext cx="447675" cy="228600"/>
          </a:xfrm>
          <a:custGeom>
            <a:avLst/>
            <a:gdLst/>
            <a:ahLst/>
            <a:cxnLst/>
            <a:rect l="l" t="t" r="r" b="b"/>
            <a:pathLst>
              <a:path w="447675" h="228600">
                <a:moveTo>
                  <a:pt x="38101" y="0"/>
                </a:moveTo>
                <a:lnTo>
                  <a:pt x="409574" y="0"/>
                </a:lnTo>
                <a:cubicBezTo>
                  <a:pt x="430617" y="0"/>
                  <a:pt x="447675" y="17058"/>
                  <a:pt x="447675" y="38101"/>
                </a:cubicBezTo>
                <a:lnTo>
                  <a:pt x="447675" y="190499"/>
                </a:lnTo>
                <a:cubicBezTo>
                  <a:pt x="447675" y="211542"/>
                  <a:pt x="430617" y="228600"/>
                  <a:pt x="4095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48" name="Text 46"/>
          <p:cNvSpPr/>
          <p:nvPr/>
        </p:nvSpPr>
        <p:spPr>
          <a:xfrm>
            <a:off x="11242358" y="3378757"/>
            <a:ext cx="5048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READ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173641" y="3645457"/>
            <a:ext cx="35814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Import/export function data.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187928" y="3889297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112202" y="33620"/>
                </a:moveTo>
                <a:lnTo>
                  <a:pt x="90770" y="55052"/>
                </a:lnTo>
                <a:cubicBezTo>
                  <a:pt x="88716" y="57105"/>
                  <a:pt x="85658" y="57708"/>
                  <a:pt x="82979" y="56592"/>
                </a:cubicBezTo>
                <a:cubicBezTo>
                  <a:pt x="80300" y="55476"/>
                  <a:pt x="78581" y="52886"/>
                  <a:pt x="78581" y="50006"/>
                </a:cubicBezTo>
                <a:lnTo>
                  <a:pt x="78581" y="35719"/>
                </a:lnTo>
                <a:lnTo>
                  <a:pt x="7144" y="35719"/>
                </a:lnTo>
                <a:cubicBezTo>
                  <a:pt x="3192" y="35719"/>
                  <a:pt x="0" y="32526"/>
                  <a:pt x="0" y="28575"/>
                </a:cubicBezTo>
                <a:cubicBezTo>
                  <a:pt x="0" y="24624"/>
                  <a:pt x="3192" y="21431"/>
                  <a:pt x="7144" y="21431"/>
                </a:cubicBezTo>
                <a:lnTo>
                  <a:pt x="78581" y="21431"/>
                </a:lnTo>
                <a:lnTo>
                  <a:pt x="78581" y="7144"/>
                </a:lnTo>
                <a:cubicBezTo>
                  <a:pt x="78581" y="4264"/>
                  <a:pt x="80323" y="1652"/>
                  <a:pt x="83001" y="536"/>
                </a:cubicBezTo>
                <a:cubicBezTo>
                  <a:pt x="85680" y="-580"/>
                  <a:pt x="88739" y="45"/>
                  <a:pt x="90793" y="2076"/>
                </a:cubicBezTo>
                <a:lnTo>
                  <a:pt x="112224" y="23507"/>
                </a:lnTo>
                <a:cubicBezTo>
                  <a:pt x="115014" y="26298"/>
                  <a:pt x="115014" y="30830"/>
                  <a:pt x="112224" y="33620"/>
                </a:cubicBezTo>
                <a:close/>
                <a:moveTo>
                  <a:pt x="23507" y="112202"/>
                </a:moveTo>
                <a:lnTo>
                  <a:pt x="2076" y="90770"/>
                </a:lnTo>
                <a:cubicBezTo>
                  <a:pt x="-714" y="87980"/>
                  <a:pt x="-714" y="83448"/>
                  <a:pt x="2076" y="80657"/>
                </a:cubicBezTo>
                <a:lnTo>
                  <a:pt x="23507" y="59226"/>
                </a:lnTo>
                <a:cubicBezTo>
                  <a:pt x="25561" y="57172"/>
                  <a:pt x="28620" y="56570"/>
                  <a:pt x="31299" y="57686"/>
                </a:cubicBezTo>
                <a:cubicBezTo>
                  <a:pt x="33977" y="58802"/>
                  <a:pt x="35719" y="61414"/>
                  <a:pt x="35719" y="64294"/>
                </a:cubicBezTo>
                <a:lnTo>
                  <a:pt x="35719" y="78581"/>
                </a:lnTo>
                <a:lnTo>
                  <a:pt x="107156" y="78581"/>
                </a:lnTo>
                <a:cubicBezTo>
                  <a:pt x="111108" y="78581"/>
                  <a:pt x="114300" y="81774"/>
                  <a:pt x="114300" y="85725"/>
                </a:cubicBezTo>
                <a:cubicBezTo>
                  <a:pt x="114300" y="89676"/>
                  <a:pt x="111108" y="92869"/>
                  <a:pt x="107156" y="92869"/>
                </a:cubicBezTo>
                <a:lnTo>
                  <a:pt x="35719" y="92869"/>
                </a:lnTo>
                <a:lnTo>
                  <a:pt x="35719" y="107156"/>
                </a:lnTo>
                <a:cubicBezTo>
                  <a:pt x="35719" y="110036"/>
                  <a:pt x="33977" y="112648"/>
                  <a:pt x="31299" y="113764"/>
                </a:cubicBezTo>
                <a:cubicBezTo>
                  <a:pt x="28620" y="114880"/>
                  <a:pt x="25561" y="114255"/>
                  <a:pt x="23507" y="112224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51" name="Text 49"/>
          <p:cNvSpPr/>
          <p:nvPr/>
        </p:nvSpPr>
        <p:spPr>
          <a:xfrm>
            <a:off x="8316516" y="3874057"/>
            <a:ext cx="3429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IAT, EAT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384810" y="4266368"/>
            <a:ext cx="11418570" cy="1131570"/>
          </a:xfrm>
          <a:custGeom>
            <a:avLst/>
            <a:gdLst/>
            <a:ahLst/>
            <a:cxnLst/>
            <a:rect l="l" t="t" r="r" b="b"/>
            <a:pathLst>
              <a:path w="11418570" h="1131570">
                <a:moveTo>
                  <a:pt x="38100" y="0"/>
                </a:moveTo>
                <a:lnTo>
                  <a:pt x="11380470" y="0"/>
                </a:lnTo>
                <a:cubicBezTo>
                  <a:pt x="11401512" y="0"/>
                  <a:pt x="11418570" y="17058"/>
                  <a:pt x="11418570" y="38100"/>
                </a:cubicBezTo>
                <a:lnTo>
                  <a:pt x="11418570" y="1093470"/>
                </a:lnTo>
                <a:cubicBezTo>
                  <a:pt x="11418570" y="1114512"/>
                  <a:pt x="11401512" y="1131570"/>
                  <a:pt x="11380470" y="1131570"/>
                </a:cubicBezTo>
                <a:lnTo>
                  <a:pt x="38100" y="1131570"/>
                </a:lnTo>
                <a:cubicBezTo>
                  <a:pt x="17058" y="1131570"/>
                  <a:pt x="0" y="1114512"/>
                  <a:pt x="0" y="109347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53" name="Text 51"/>
          <p:cNvSpPr/>
          <p:nvPr/>
        </p:nvSpPr>
        <p:spPr>
          <a:xfrm>
            <a:off x="502920" y="4384477"/>
            <a:ext cx="11268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Section Header Structure (40 bytes)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506730" y="4731187"/>
            <a:ext cx="2703195" cy="541020"/>
          </a:xfrm>
          <a:custGeom>
            <a:avLst/>
            <a:gdLst/>
            <a:ahLst/>
            <a:cxnLst/>
            <a:rect l="l" t="t" r="r" b="b"/>
            <a:pathLst>
              <a:path w="2703195" h="541020">
                <a:moveTo>
                  <a:pt x="38099" y="0"/>
                </a:moveTo>
                <a:lnTo>
                  <a:pt x="2665096" y="0"/>
                </a:lnTo>
                <a:cubicBezTo>
                  <a:pt x="2686138" y="0"/>
                  <a:pt x="2703195" y="17057"/>
                  <a:pt x="2703195" y="38099"/>
                </a:cubicBezTo>
                <a:lnTo>
                  <a:pt x="2703195" y="502921"/>
                </a:lnTo>
                <a:cubicBezTo>
                  <a:pt x="2703195" y="523963"/>
                  <a:pt x="2686138" y="541020"/>
                  <a:pt x="2665096" y="541020"/>
                </a:cubicBezTo>
                <a:lnTo>
                  <a:pt x="38099" y="541020"/>
                </a:lnTo>
                <a:cubicBezTo>
                  <a:pt x="17057" y="541020"/>
                  <a:pt x="0" y="523963"/>
                  <a:pt x="0" y="502921"/>
                </a:cubicBezTo>
                <a:lnTo>
                  <a:pt x="0" y="38099"/>
                </a:lnTo>
                <a:cubicBezTo>
                  <a:pt x="0" y="17057"/>
                  <a:pt x="17057" y="0"/>
                  <a:pt x="38099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55" name="Text 53"/>
          <p:cNvSpPr/>
          <p:nvPr/>
        </p:nvSpPr>
        <p:spPr>
          <a:xfrm>
            <a:off x="586740" y="4811199"/>
            <a:ext cx="2609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Name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86740" y="5039799"/>
            <a:ext cx="2600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8-byte ASCII (e.g., ".text\0\0\0")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3331845" y="4731187"/>
            <a:ext cx="2703195" cy="541020"/>
          </a:xfrm>
          <a:custGeom>
            <a:avLst/>
            <a:gdLst/>
            <a:ahLst/>
            <a:cxnLst/>
            <a:rect l="l" t="t" r="r" b="b"/>
            <a:pathLst>
              <a:path w="2703195" h="541020">
                <a:moveTo>
                  <a:pt x="38099" y="0"/>
                </a:moveTo>
                <a:lnTo>
                  <a:pt x="2665096" y="0"/>
                </a:lnTo>
                <a:cubicBezTo>
                  <a:pt x="2686138" y="0"/>
                  <a:pt x="2703195" y="17057"/>
                  <a:pt x="2703195" y="38099"/>
                </a:cubicBezTo>
                <a:lnTo>
                  <a:pt x="2703195" y="502921"/>
                </a:lnTo>
                <a:cubicBezTo>
                  <a:pt x="2703195" y="523963"/>
                  <a:pt x="2686138" y="541020"/>
                  <a:pt x="2665096" y="541020"/>
                </a:cubicBezTo>
                <a:lnTo>
                  <a:pt x="38099" y="541020"/>
                </a:lnTo>
                <a:cubicBezTo>
                  <a:pt x="17057" y="541020"/>
                  <a:pt x="0" y="523963"/>
                  <a:pt x="0" y="502921"/>
                </a:cubicBezTo>
                <a:lnTo>
                  <a:pt x="0" y="38099"/>
                </a:lnTo>
                <a:cubicBezTo>
                  <a:pt x="0" y="17057"/>
                  <a:pt x="17057" y="0"/>
                  <a:pt x="38099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58" name="Text 56"/>
          <p:cNvSpPr/>
          <p:nvPr/>
        </p:nvSpPr>
        <p:spPr>
          <a:xfrm>
            <a:off x="3411855" y="4811199"/>
            <a:ext cx="2609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VirtualAddress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3411855" y="5039799"/>
            <a:ext cx="2600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RVA in memory when loaded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156960" y="4731187"/>
            <a:ext cx="2703195" cy="541020"/>
          </a:xfrm>
          <a:custGeom>
            <a:avLst/>
            <a:gdLst/>
            <a:ahLst/>
            <a:cxnLst/>
            <a:rect l="l" t="t" r="r" b="b"/>
            <a:pathLst>
              <a:path w="2703195" h="541020">
                <a:moveTo>
                  <a:pt x="38099" y="0"/>
                </a:moveTo>
                <a:lnTo>
                  <a:pt x="2665096" y="0"/>
                </a:lnTo>
                <a:cubicBezTo>
                  <a:pt x="2686138" y="0"/>
                  <a:pt x="2703195" y="17057"/>
                  <a:pt x="2703195" y="38099"/>
                </a:cubicBezTo>
                <a:lnTo>
                  <a:pt x="2703195" y="502921"/>
                </a:lnTo>
                <a:cubicBezTo>
                  <a:pt x="2703195" y="523963"/>
                  <a:pt x="2686138" y="541020"/>
                  <a:pt x="2665096" y="541020"/>
                </a:cubicBezTo>
                <a:lnTo>
                  <a:pt x="38099" y="541020"/>
                </a:lnTo>
                <a:cubicBezTo>
                  <a:pt x="17057" y="541020"/>
                  <a:pt x="0" y="523963"/>
                  <a:pt x="0" y="502921"/>
                </a:cubicBezTo>
                <a:lnTo>
                  <a:pt x="0" y="38099"/>
                </a:lnTo>
                <a:cubicBezTo>
                  <a:pt x="0" y="17057"/>
                  <a:pt x="17057" y="0"/>
                  <a:pt x="38099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61" name="Text 59"/>
          <p:cNvSpPr/>
          <p:nvPr/>
        </p:nvSpPr>
        <p:spPr>
          <a:xfrm>
            <a:off x="6236970" y="4811199"/>
            <a:ext cx="2609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SizeOfRawData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236970" y="5039799"/>
            <a:ext cx="2600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Size on disk (file alignment)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982075" y="4731187"/>
            <a:ext cx="2703195" cy="541020"/>
          </a:xfrm>
          <a:custGeom>
            <a:avLst/>
            <a:gdLst/>
            <a:ahLst/>
            <a:cxnLst/>
            <a:rect l="l" t="t" r="r" b="b"/>
            <a:pathLst>
              <a:path w="2703195" h="541020">
                <a:moveTo>
                  <a:pt x="38099" y="0"/>
                </a:moveTo>
                <a:lnTo>
                  <a:pt x="2665096" y="0"/>
                </a:lnTo>
                <a:cubicBezTo>
                  <a:pt x="2686138" y="0"/>
                  <a:pt x="2703195" y="17057"/>
                  <a:pt x="2703195" y="38099"/>
                </a:cubicBezTo>
                <a:lnTo>
                  <a:pt x="2703195" y="502921"/>
                </a:lnTo>
                <a:cubicBezTo>
                  <a:pt x="2703195" y="523963"/>
                  <a:pt x="2686138" y="541020"/>
                  <a:pt x="2665096" y="541020"/>
                </a:cubicBezTo>
                <a:lnTo>
                  <a:pt x="38099" y="541020"/>
                </a:lnTo>
                <a:cubicBezTo>
                  <a:pt x="17057" y="541020"/>
                  <a:pt x="0" y="523963"/>
                  <a:pt x="0" y="502921"/>
                </a:cubicBezTo>
                <a:lnTo>
                  <a:pt x="0" y="38099"/>
                </a:lnTo>
                <a:cubicBezTo>
                  <a:pt x="0" y="17057"/>
                  <a:pt x="17057" y="0"/>
                  <a:pt x="38099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64" name="Text 62"/>
          <p:cNvSpPr/>
          <p:nvPr/>
        </p:nvSpPr>
        <p:spPr>
          <a:xfrm>
            <a:off x="9062085" y="4811199"/>
            <a:ext cx="2609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Characteristics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9062085" y="5039799"/>
            <a:ext cx="2600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Flags (EXECUTE, READ, WRITE)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9091" y="349091"/>
            <a:ext cx="11650909" cy="3490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74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Section Characteristics &amp; Permissions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9091" y="768000"/>
            <a:ext cx="11563636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dirty="0">
                <a:solidFill>
                  <a:srgbClr val="E2E8F0">
                    <a:alpha val="7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Memory protection flags and their security implications for malware analysis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2582" y="1120582"/>
            <a:ext cx="5670982" cy="3864436"/>
          </a:xfrm>
          <a:custGeom>
            <a:avLst/>
            <a:gdLst/>
            <a:ahLst/>
            <a:cxnLst/>
            <a:rect l="l" t="t" r="r" b="b"/>
            <a:pathLst>
              <a:path w="5670982" h="3864436">
                <a:moveTo>
                  <a:pt x="34896" y="0"/>
                </a:moveTo>
                <a:lnTo>
                  <a:pt x="5636086" y="0"/>
                </a:lnTo>
                <a:cubicBezTo>
                  <a:pt x="5655358" y="0"/>
                  <a:pt x="5670982" y="15623"/>
                  <a:pt x="5670982" y="34896"/>
                </a:cubicBezTo>
                <a:lnTo>
                  <a:pt x="5670982" y="3829541"/>
                </a:lnTo>
                <a:cubicBezTo>
                  <a:pt x="5670982" y="3848813"/>
                  <a:pt x="5655358" y="3864436"/>
                  <a:pt x="5636086" y="3864436"/>
                </a:cubicBezTo>
                <a:lnTo>
                  <a:pt x="34896" y="3864436"/>
                </a:lnTo>
                <a:cubicBezTo>
                  <a:pt x="15623" y="3864436"/>
                  <a:pt x="0" y="3848813"/>
                  <a:pt x="0" y="3829541"/>
                </a:cubicBezTo>
                <a:lnTo>
                  <a:pt x="0" y="34896"/>
                </a:lnTo>
                <a:cubicBezTo>
                  <a:pt x="0" y="15636"/>
                  <a:pt x="15636" y="0"/>
                  <a:pt x="34896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495709" y="1263712"/>
            <a:ext cx="5472000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4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Characteristic Flags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3164" y="1612803"/>
            <a:ext cx="5367273" cy="628364"/>
          </a:xfrm>
          <a:custGeom>
            <a:avLst/>
            <a:gdLst/>
            <a:ahLst/>
            <a:cxnLst/>
            <a:rect l="l" t="t" r="r" b="b"/>
            <a:pathLst>
              <a:path w="5367273" h="628364">
                <a:moveTo>
                  <a:pt x="0" y="0"/>
                </a:moveTo>
                <a:lnTo>
                  <a:pt x="5332361" y="0"/>
                </a:lnTo>
                <a:cubicBezTo>
                  <a:pt x="5351642" y="0"/>
                  <a:pt x="5367273" y="15631"/>
                  <a:pt x="5367273" y="34912"/>
                </a:cubicBezTo>
                <a:lnTo>
                  <a:pt x="5367273" y="593452"/>
                </a:lnTo>
                <a:cubicBezTo>
                  <a:pt x="5367273" y="612733"/>
                  <a:pt x="5351642" y="628364"/>
                  <a:pt x="5332361" y="628364"/>
                </a:cubicBezTo>
                <a:lnTo>
                  <a:pt x="0" y="628364"/>
                </a:lnTo>
                <a:lnTo>
                  <a:pt x="0" y="0"/>
                </a:ln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513164" y="1612803"/>
            <a:ext cx="34909" cy="628364"/>
          </a:xfrm>
          <a:custGeom>
            <a:avLst/>
            <a:gdLst/>
            <a:ahLst/>
            <a:cxnLst/>
            <a:rect l="l" t="t" r="r" b="b"/>
            <a:pathLst>
              <a:path w="34909" h="628364">
                <a:moveTo>
                  <a:pt x="0" y="0"/>
                </a:moveTo>
                <a:lnTo>
                  <a:pt x="34909" y="0"/>
                </a:lnTo>
                <a:lnTo>
                  <a:pt x="34909" y="628364"/>
                </a:lnTo>
                <a:lnTo>
                  <a:pt x="0" y="628364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8" name="Text 6"/>
          <p:cNvSpPr/>
          <p:nvPr/>
        </p:nvSpPr>
        <p:spPr>
          <a:xfrm>
            <a:off x="635345" y="1717530"/>
            <a:ext cx="1946182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IMAGE_SCN_MEM_EXECUTE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200364" y="1752439"/>
            <a:ext cx="628364" cy="139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5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0x20000000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35345" y="1961893"/>
            <a:ext cx="5201455" cy="174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2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Section can be executed as code. Essential for .text sections.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3164" y="2310984"/>
            <a:ext cx="5367273" cy="628364"/>
          </a:xfrm>
          <a:custGeom>
            <a:avLst/>
            <a:gdLst/>
            <a:ahLst/>
            <a:cxnLst/>
            <a:rect l="l" t="t" r="r" b="b"/>
            <a:pathLst>
              <a:path w="5367273" h="628364">
                <a:moveTo>
                  <a:pt x="0" y="0"/>
                </a:moveTo>
                <a:lnTo>
                  <a:pt x="5332361" y="0"/>
                </a:lnTo>
                <a:cubicBezTo>
                  <a:pt x="5351642" y="0"/>
                  <a:pt x="5367273" y="15631"/>
                  <a:pt x="5367273" y="34912"/>
                </a:cubicBezTo>
                <a:lnTo>
                  <a:pt x="5367273" y="593452"/>
                </a:lnTo>
                <a:cubicBezTo>
                  <a:pt x="5367273" y="612733"/>
                  <a:pt x="5351642" y="628364"/>
                  <a:pt x="5332361" y="628364"/>
                </a:cubicBezTo>
                <a:lnTo>
                  <a:pt x="0" y="628364"/>
                </a:lnTo>
                <a:lnTo>
                  <a:pt x="0" y="0"/>
                </a:ln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513164" y="2310984"/>
            <a:ext cx="34909" cy="628364"/>
          </a:xfrm>
          <a:custGeom>
            <a:avLst/>
            <a:gdLst/>
            <a:ahLst/>
            <a:cxnLst/>
            <a:rect l="l" t="t" r="r" b="b"/>
            <a:pathLst>
              <a:path w="34909" h="628364">
                <a:moveTo>
                  <a:pt x="0" y="0"/>
                </a:moveTo>
                <a:lnTo>
                  <a:pt x="34909" y="0"/>
                </a:lnTo>
                <a:lnTo>
                  <a:pt x="34909" y="628364"/>
                </a:lnTo>
                <a:lnTo>
                  <a:pt x="0" y="628364"/>
                </a:lnTo>
                <a:lnTo>
                  <a:pt x="0" y="0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3" name="Text 11"/>
          <p:cNvSpPr/>
          <p:nvPr/>
        </p:nvSpPr>
        <p:spPr>
          <a:xfrm>
            <a:off x="635345" y="2415712"/>
            <a:ext cx="1684364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IMAGE_SCN_MEM_READ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200364" y="2450621"/>
            <a:ext cx="628364" cy="139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5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0x40000000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35345" y="2660075"/>
            <a:ext cx="5201455" cy="174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2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Section can be read. Required for data access.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13164" y="3009166"/>
            <a:ext cx="5367273" cy="628364"/>
          </a:xfrm>
          <a:custGeom>
            <a:avLst/>
            <a:gdLst/>
            <a:ahLst/>
            <a:cxnLst/>
            <a:rect l="l" t="t" r="r" b="b"/>
            <a:pathLst>
              <a:path w="5367273" h="628364">
                <a:moveTo>
                  <a:pt x="0" y="0"/>
                </a:moveTo>
                <a:lnTo>
                  <a:pt x="5332361" y="0"/>
                </a:lnTo>
                <a:cubicBezTo>
                  <a:pt x="5351642" y="0"/>
                  <a:pt x="5367273" y="15631"/>
                  <a:pt x="5367273" y="34912"/>
                </a:cubicBezTo>
                <a:lnTo>
                  <a:pt x="5367273" y="593452"/>
                </a:lnTo>
                <a:cubicBezTo>
                  <a:pt x="5367273" y="612733"/>
                  <a:pt x="5351642" y="628364"/>
                  <a:pt x="5332361" y="628364"/>
                </a:cubicBezTo>
                <a:lnTo>
                  <a:pt x="0" y="628364"/>
                </a:lnTo>
                <a:lnTo>
                  <a:pt x="0" y="0"/>
                </a:lnTo>
                <a:close/>
              </a:path>
            </a:pathLst>
          </a:custGeom>
          <a:solidFill>
            <a:srgbClr val="0F172A">
              <a:alpha val="60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513164" y="3009166"/>
            <a:ext cx="34909" cy="628364"/>
          </a:xfrm>
          <a:custGeom>
            <a:avLst/>
            <a:gdLst/>
            <a:ahLst/>
            <a:cxnLst/>
            <a:rect l="l" t="t" r="r" b="b"/>
            <a:pathLst>
              <a:path w="34909" h="628364">
                <a:moveTo>
                  <a:pt x="0" y="0"/>
                </a:moveTo>
                <a:lnTo>
                  <a:pt x="34909" y="0"/>
                </a:lnTo>
                <a:lnTo>
                  <a:pt x="34909" y="628364"/>
                </a:lnTo>
                <a:lnTo>
                  <a:pt x="0" y="628364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18" name="Text 16"/>
          <p:cNvSpPr/>
          <p:nvPr/>
        </p:nvSpPr>
        <p:spPr>
          <a:xfrm>
            <a:off x="635345" y="3113893"/>
            <a:ext cx="1754182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IMAGE_SCN_MEM_WRITE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200364" y="3148803"/>
            <a:ext cx="628364" cy="139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25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0x80000000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35345" y="3358257"/>
            <a:ext cx="5201455" cy="174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2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Section can be written to. Needed for mutable data.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99200" y="3745748"/>
            <a:ext cx="5374255" cy="1089164"/>
          </a:xfrm>
          <a:custGeom>
            <a:avLst/>
            <a:gdLst/>
            <a:ahLst/>
            <a:cxnLst/>
            <a:rect l="l" t="t" r="r" b="b"/>
            <a:pathLst>
              <a:path w="5374255" h="1089164">
                <a:moveTo>
                  <a:pt x="34908" y="0"/>
                </a:moveTo>
                <a:lnTo>
                  <a:pt x="5339347" y="0"/>
                </a:lnTo>
                <a:cubicBezTo>
                  <a:pt x="5358626" y="0"/>
                  <a:pt x="5374255" y="15629"/>
                  <a:pt x="5374255" y="34908"/>
                </a:cubicBezTo>
                <a:lnTo>
                  <a:pt x="5374255" y="1054256"/>
                </a:lnTo>
                <a:cubicBezTo>
                  <a:pt x="5374255" y="1073535"/>
                  <a:pt x="5358626" y="1089164"/>
                  <a:pt x="5339347" y="1089164"/>
                </a:cubicBezTo>
                <a:lnTo>
                  <a:pt x="34908" y="1089164"/>
                </a:lnTo>
                <a:cubicBezTo>
                  <a:pt x="15629" y="1089164"/>
                  <a:pt x="0" y="1073535"/>
                  <a:pt x="0" y="1054256"/>
                </a:cubicBezTo>
                <a:lnTo>
                  <a:pt x="0" y="34908"/>
                </a:lnTo>
                <a:cubicBezTo>
                  <a:pt x="0" y="15629"/>
                  <a:pt x="15629" y="0"/>
                  <a:pt x="34908" y="0"/>
                </a:cubicBezTo>
                <a:close/>
              </a:path>
            </a:pathLst>
          </a:custGeom>
          <a:solidFill>
            <a:srgbClr val="2DD4BF">
              <a:alpha val="10196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07418" y="3853964"/>
            <a:ext cx="5227636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Common Combinations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07418" y="4133237"/>
            <a:ext cx="5218909" cy="174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2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.text:</a:t>
            </a:r>
            <a:r>
              <a:rPr lang="en-US" sz="962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EXECUTE | READ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07418" y="4342692"/>
            <a:ext cx="5218909" cy="174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2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.data:</a:t>
            </a:r>
            <a:r>
              <a:rPr lang="en-US" sz="962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READ | WRITE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07418" y="4552146"/>
            <a:ext cx="5218909" cy="174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2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.rdata:</a:t>
            </a:r>
            <a:r>
              <a:rPr lang="en-US" sz="962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READ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170728" y="1120582"/>
            <a:ext cx="5670982" cy="3864436"/>
          </a:xfrm>
          <a:custGeom>
            <a:avLst/>
            <a:gdLst/>
            <a:ahLst/>
            <a:cxnLst/>
            <a:rect l="l" t="t" r="r" b="b"/>
            <a:pathLst>
              <a:path w="5670982" h="3864436">
                <a:moveTo>
                  <a:pt x="34896" y="0"/>
                </a:moveTo>
                <a:lnTo>
                  <a:pt x="5636086" y="0"/>
                </a:lnTo>
                <a:cubicBezTo>
                  <a:pt x="5655358" y="0"/>
                  <a:pt x="5670982" y="15623"/>
                  <a:pt x="5670982" y="34896"/>
                </a:cubicBezTo>
                <a:lnTo>
                  <a:pt x="5670982" y="3829541"/>
                </a:lnTo>
                <a:cubicBezTo>
                  <a:pt x="5670982" y="3848813"/>
                  <a:pt x="5655358" y="3864436"/>
                  <a:pt x="5636086" y="3864436"/>
                </a:cubicBezTo>
                <a:lnTo>
                  <a:pt x="34896" y="3864436"/>
                </a:lnTo>
                <a:cubicBezTo>
                  <a:pt x="15623" y="3864436"/>
                  <a:pt x="0" y="3848813"/>
                  <a:pt x="0" y="3829541"/>
                </a:cubicBezTo>
                <a:lnTo>
                  <a:pt x="0" y="34896"/>
                </a:lnTo>
                <a:cubicBezTo>
                  <a:pt x="0" y="15636"/>
                  <a:pt x="15636" y="0"/>
                  <a:pt x="34896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6335673" y="1298621"/>
            <a:ext cx="174545" cy="174545"/>
          </a:xfrm>
          <a:custGeom>
            <a:avLst/>
            <a:gdLst/>
            <a:ahLst/>
            <a:cxnLst/>
            <a:rect l="l" t="t" r="r" b="b"/>
            <a:pathLst>
              <a:path w="174545" h="174545">
                <a:moveTo>
                  <a:pt x="87273" y="0"/>
                </a:moveTo>
                <a:cubicBezTo>
                  <a:pt x="92284" y="0"/>
                  <a:pt x="96886" y="2761"/>
                  <a:pt x="99273" y="7159"/>
                </a:cubicBezTo>
                <a:lnTo>
                  <a:pt x="172909" y="143523"/>
                </a:lnTo>
                <a:cubicBezTo>
                  <a:pt x="175193" y="147750"/>
                  <a:pt x="175091" y="152864"/>
                  <a:pt x="172636" y="156989"/>
                </a:cubicBezTo>
                <a:cubicBezTo>
                  <a:pt x="170182" y="161114"/>
                  <a:pt x="165716" y="163636"/>
                  <a:pt x="160909" y="163636"/>
                </a:cubicBezTo>
                <a:lnTo>
                  <a:pt x="13636" y="163636"/>
                </a:lnTo>
                <a:cubicBezTo>
                  <a:pt x="8830" y="163636"/>
                  <a:pt x="4398" y="161114"/>
                  <a:pt x="1909" y="156989"/>
                </a:cubicBezTo>
                <a:cubicBezTo>
                  <a:pt x="-580" y="152864"/>
                  <a:pt x="-648" y="147750"/>
                  <a:pt x="1636" y="143523"/>
                </a:cubicBezTo>
                <a:lnTo>
                  <a:pt x="75273" y="7159"/>
                </a:lnTo>
                <a:cubicBezTo>
                  <a:pt x="77659" y="2761"/>
                  <a:pt x="82261" y="0"/>
                  <a:pt x="87273" y="0"/>
                </a:cubicBezTo>
                <a:close/>
                <a:moveTo>
                  <a:pt x="87273" y="57273"/>
                </a:moveTo>
                <a:cubicBezTo>
                  <a:pt x="82739" y="57273"/>
                  <a:pt x="79091" y="60920"/>
                  <a:pt x="79091" y="65455"/>
                </a:cubicBezTo>
                <a:lnTo>
                  <a:pt x="79091" y="103636"/>
                </a:lnTo>
                <a:cubicBezTo>
                  <a:pt x="79091" y="108170"/>
                  <a:pt x="82739" y="111818"/>
                  <a:pt x="87273" y="111818"/>
                </a:cubicBezTo>
                <a:cubicBezTo>
                  <a:pt x="91807" y="111818"/>
                  <a:pt x="95455" y="108170"/>
                  <a:pt x="95455" y="103636"/>
                </a:cubicBezTo>
                <a:lnTo>
                  <a:pt x="95455" y="65455"/>
                </a:lnTo>
                <a:cubicBezTo>
                  <a:pt x="95455" y="60920"/>
                  <a:pt x="91807" y="57273"/>
                  <a:pt x="87273" y="57273"/>
                </a:cubicBezTo>
                <a:close/>
                <a:moveTo>
                  <a:pt x="96375" y="130909"/>
                </a:moveTo>
                <a:cubicBezTo>
                  <a:pt x="96582" y="127530"/>
                  <a:pt x="94897" y="124316"/>
                  <a:pt x="92001" y="122564"/>
                </a:cubicBezTo>
                <a:cubicBezTo>
                  <a:pt x="89104" y="120812"/>
                  <a:pt x="85475" y="120812"/>
                  <a:pt x="82579" y="122564"/>
                </a:cubicBezTo>
                <a:cubicBezTo>
                  <a:pt x="79682" y="124316"/>
                  <a:pt x="77997" y="127530"/>
                  <a:pt x="78205" y="130909"/>
                </a:cubicBezTo>
                <a:cubicBezTo>
                  <a:pt x="77997" y="134288"/>
                  <a:pt x="79682" y="137502"/>
                  <a:pt x="82579" y="139254"/>
                </a:cubicBezTo>
                <a:cubicBezTo>
                  <a:pt x="85475" y="141006"/>
                  <a:pt x="89104" y="141006"/>
                  <a:pt x="92001" y="139254"/>
                </a:cubicBezTo>
                <a:cubicBezTo>
                  <a:pt x="94897" y="137502"/>
                  <a:pt x="96582" y="134288"/>
                  <a:pt x="96375" y="130909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8" name="Text 26"/>
          <p:cNvSpPr/>
          <p:nvPr/>
        </p:nvSpPr>
        <p:spPr>
          <a:xfrm>
            <a:off x="6532037" y="1263712"/>
            <a:ext cx="5253818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4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Malware Indicators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331309" y="1612803"/>
            <a:ext cx="5367273" cy="654545"/>
          </a:xfrm>
          <a:custGeom>
            <a:avLst/>
            <a:gdLst/>
            <a:ahLst/>
            <a:cxnLst/>
            <a:rect l="l" t="t" r="r" b="b"/>
            <a:pathLst>
              <a:path w="5367273" h="654545">
                <a:moveTo>
                  <a:pt x="0" y="0"/>
                </a:moveTo>
                <a:lnTo>
                  <a:pt x="5332366" y="0"/>
                </a:lnTo>
                <a:cubicBezTo>
                  <a:pt x="5351644" y="0"/>
                  <a:pt x="5367273" y="15628"/>
                  <a:pt x="5367273" y="34907"/>
                </a:cubicBezTo>
                <a:lnTo>
                  <a:pt x="5367273" y="619639"/>
                </a:lnTo>
                <a:cubicBezTo>
                  <a:pt x="5367273" y="638917"/>
                  <a:pt x="5351644" y="654545"/>
                  <a:pt x="5332366" y="654545"/>
                </a:cubicBezTo>
                <a:lnTo>
                  <a:pt x="0" y="654545"/>
                </a:lnTo>
                <a:lnTo>
                  <a:pt x="0" y="0"/>
                </a:lnTo>
                <a:close/>
              </a:path>
            </a:pathLst>
          </a:custGeom>
          <a:solidFill>
            <a:srgbClr val="38BDF8">
              <a:alpha val="10196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6331309" y="1612803"/>
            <a:ext cx="34909" cy="654545"/>
          </a:xfrm>
          <a:custGeom>
            <a:avLst/>
            <a:gdLst/>
            <a:ahLst/>
            <a:cxnLst/>
            <a:rect l="l" t="t" r="r" b="b"/>
            <a:pathLst>
              <a:path w="34909" h="654545">
                <a:moveTo>
                  <a:pt x="0" y="0"/>
                </a:moveTo>
                <a:lnTo>
                  <a:pt x="34909" y="0"/>
                </a:lnTo>
                <a:lnTo>
                  <a:pt x="34909" y="654545"/>
                </a:lnTo>
                <a:lnTo>
                  <a:pt x="0" y="654545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31" name="Shape 29"/>
          <p:cNvSpPr/>
          <p:nvPr/>
        </p:nvSpPr>
        <p:spPr>
          <a:xfrm>
            <a:off x="6462218" y="1752439"/>
            <a:ext cx="157091" cy="139636"/>
          </a:xfrm>
          <a:custGeom>
            <a:avLst/>
            <a:gdLst/>
            <a:ahLst/>
            <a:cxnLst/>
            <a:rect l="l" t="t" r="r" b="b"/>
            <a:pathLst>
              <a:path w="157091" h="139636">
                <a:moveTo>
                  <a:pt x="52364" y="26182"/>
                </a:moveTo>
                <a:cubicBezTo>
                  <a:pt x="52364" y="11727"/>
                  <a:pt x="64091" y="0"/>
                  <a:pt x="78545" y="0"/>
                </a:cubicBezTo>
                <a:cubicBezTo>
                  <a:pt x="93000" y="0"/>
                  <a:pt x="104727" y="11727"/>
                  <a:pt x="104727" y="26182"/>
                </a:cubicBezTo>
                <a:lnTo>
                  <a:pt x="104727" y="27164"/>
                </a:lnTo>
                <a:cubicBezTo>
                  <a:pt x="104727" y="31445"/>
                  <a:pt x="101264" y="34909"/>
                  <a:pt x="96982" y="34909"/>
                </a:cubicBezTo>
                <a:lnTo>
                  <a:pt x="60136" y="34909"/>
                </a:lnTo>
                <a:cubicBezTo>
                  <a:pt x="55855" y="34909"/>
                  <a:pt x="52391" y="31445"/>
                  <a:pt x="52391" y="27164"/>
                </a:cubicBezTo>
                <a:lnTo>
                  <a:pt x="52391" y="26182"/>
                </a:lnTo>
                <a:close/>
                <a:moveTo>
                  <a:pt x="146618" y="29673"/>
                </a:moveTo>
                <a:cubicBezTo>
                  <a:pt x="149509" y="33518"/>
                  <a:pt x="148718" y="39000"/>
                  <a:pt x="144873" y="41891"/>
                </a:cubicBezTo>
                <a:lnTo>
                  <a:pt x="118200" y="61882"/>
                </a:lnTo>
                <a:cubicBezTo>
                  <a:pt x="119645" y="64309"/>
                  <a:pt x="120736" y="66982"/>
                  <a:pt x="121418" y="69818"/>
                </a:cubicBezTo>
                <a:lnTo>
                  <a:pt x="148364" y="69818"/>
                </a:lnTo>
                <a:cubicBezTo>
                  <a:pt x="153191" y="69818"/>
                  <a:pt x="157091" y="73718"/>
                  <a:pt x="157091" y="78545"/>
                </a:cubicBezTo>
                <a:cubicBezTo>
                  <a:pt x="157091" y="83373"/>
                  <a:pt x="153191" y="87273"/>
                  <a:pt x="148364" y="87273"/>
                </a:cubicBezTo>
                <a:lnTo>
                  <a:pt x="122182" y="87273"/>
                </a:lnTo>
                <a:lnTo>
                  <a:pt x="122182" y="96000"/>
                </a:lnTo>
                <a:cubicBezTo>
                  <a:pt x="122182" y="96709"/>
                  <a:pt x="122155" y="97445"/>
                  <a:pt x="122127" y="98155"/>
                </a:cubicBezTo>
                <a:lnTo>
                  <a:pt x="144873" y="115200"/>
                </a:lnTo>
                <a:cubicBezTo>
                  <a:pt x="148718" y="118091"/>
                  <a:pt x="149509" y="123573"/>
                  <a:pt x="146618" y="127418"/>
                </a:cubicBezTo>
                <a:cubicBezTo>
                  <a:pt x="143727" y="131264"/>
                  <a:pt x="138245" y="132055"/>
                  <a:pt x="134400" y="129164"/>
                </a:cubicBezTo>
                <a:lnTo>
                  <a:pt x="117191" y="116264"/>
                </a:lnTo>
                <a:cubicBezTo>
                  <a:pt x="110864" y="128318"/>
                  <a:pt x="99055" y="137045"/>
                  <a:pt x="85091" y="139145"/>
                </a:cubicBezTo>
                <a:lnTo>
                  <a:pt x="85091" y="76364"/>
                </a:lnTo>
                <a:cubicBezTo>
                  <a:pt x="85091" y="72736"/>
                  <a:pt x="82173" y="69818"/>
                  <a:pt x="78545" y="69818"/>
                </a:cubicBezTo>
                <a:cubicBezTo>
                  <a:pt x="74918" y="69818"/>
                  <a:pt x="72000" y="72736"/>
                  <a:pt x="72000" y="76364"/>
                </a:cubicBezTo>
                <a:lnTo>
                  <a:pt x="72000" y="139145"/>
                </a:lnTo>
                <a:cubicBezTo>
                  <a:pt x="58036" y="137045"/>
                  <a:pt x="46227" y="128318"/>
                  <a:pt x="39900" y="116264"/>
                </a:cubicBezTo>
                <a:lnTo>
                  <a:pt x="22691" y="129164"/>
                </a:lnTo>
                <a:cubicBezTo>
                  <a:pt x="18845" y="132055"/>
                  <a:pt x="13364" y="131264"/>
                  <a:pt x="10473" y="127418"/>
                </a:cubicBezTo>
                <a:cubicBezTo>
                  <a:pt x="7582" y="123573"/>
                  <a:pt x="8373" y="118091"/>
                  <a:pt x="12218" y="115200"/>
                </a:cubicBezTo>
                <a:lnTo>
                  <a:pt x="34964" y="98155"/>
                </a:lnTo>
                <a:cubicBezTo>
                  <a:pt x="34936" y="97445"/>
                  <a:pt x="34909" y="96736"/>
                  <a:pt x="34909" y="96000"/>
                </a:cubicBezTo>
                <a:lnTo>
                  <a:pt x="34909" y="87273"/>
                </a:lnTo>
                <a:lnTo>
                  <a:pt x="8727" y="87273"/>
                </a:lnTo>
                <a:cubicBezTo>
                  <a:pt x="3900" y="87273"/>
                  <a:pt x="0" y="83373"/>
                  <a:pt x="0" y="78545"/>
                </a:cubicBezTo>
                <a:cubicBezTo>
                  <a:pt x="0" y="73718"/>
                  <a:pt x="3900" y="69818"/>
                  <a:pt x="8727" y="69818"/>
                </a:cubicBezTo>
                <a:lnTo>
                  <a:pt x="35673" y="69818"/>
                </a:lnTo>
                <a:cubicBezTo>
                  <a:pt x="36355" y="66982"/>
                  <a:pt x="37445" y="64309"/>
                  <a:pt x="38891" y="61882"/>
                </a:cubicBezTo>
                <a:lnTo>
                  <a:pt x="12218" y="41891"/>
                </a:lnTo>
                <a:cubicBezTo>
                  <a:pt x="8373" y="39000"/>
                  <a:pt x="7582" y="33518"/>
                  <a:pt x="10473" y="29673"/>
                </a:cubicBezTo>
                <a:cubicBezTo>
                  <a:pt x="13364" y="25827"/>
                  <a:pt x="18845" y="25036"/>
                  <a:pt x="22691" y="27927"/>
                </a:cubicBezTo>
                <a:lnTo>
                  <a:pt x="52364" y="50182"/>
                </a:lnTo>
                <a:cubicBezTo>
                  <a:pt x="55718" y="48791"/>
                  <a:pt x="59400" y="48000"/>
                  <a:pt x="63273" y="48000"/>
                </a:cubicBezTo>
                <a:lnTo>
                  <a:pt x="93818" y="48000"/>
                </a:lnTo>
                <a:cubicBezTo>
                  <a:pt x="97691" y="48000"/>
                  <a:pt x="101373" y="48764"/>
                  <a:pt x="104727" y="50182"/>
                </a:cubicBezTo>
                <a:lnTo>
                  <a:pt x="134400" y="27927"/>
                </a:lnTo>
                <a:cubicBezTo>
                  <a:pt x="138245" y="25036"/>
                  <a:pt x="143727" y="25827"/>
                  <a:pt x="146618" y="29673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32" name="Text 30"/>
          <p:cNvSpPr/>
          <p:nvPr/>
        </p:nvSpPr>
        <p:spPr>
          <a:xfrm>
            <a:off x="6697855" y="1717530"/>
            <a:ext cx="1248000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EXECUTE + WRITE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453491" y="1961893"/>
            <a:ext cx="5201455" cy="200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2" b="1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 Risk:</a:t>
            </a:r>
            <a:r>
              <a:rPr lang="en-US" sz="962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Writable and executable memory enables code injection and self-modifying code.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31309" y="2334984"/>
            <a:ext cx="5367273" cy="654545"/>
          </a:xfrm>
          <a:custGeom>
            <a:avLst/>
            <a:gdLst/>
            <a:ahLst/>
            <a:cxnLst/>
            <a:rect l="l" t="t" r="r" b="b"/>
            <a:pathLst>
              <a:path w="5367273" h="654545">
                <a:moveTo>
                  <a:pt x="0" y="0"/>
                </a:moveTo>
                <a:lnTo>
                  <a:pt x="5332366" y="0"/>
                </a:lnTo>
                <a:cubicBezTo>
                  <a:pt x="5351644" y="0"/>
                  <a:pt x="5367273" y="15628"/>
                  <a:pt x="5367273" y="34907"/>
                </a:cubicBezTo>
                <a:lnTo>
                  <a:pt x="5367273" y="619639"/>
                </a:lnTo>
                <a:cubicBezTo>
                  <a:pt x="5367273" y="638917"/>
                  <a:pt x="5351644" y="654545"/>
                  <a:pt x="5332366" y="654545"/>
                </a:cubicBezTo>
                <a:lnTo>
                  <a:pt x="0" y="654545"/>
                </a:lnTo>
                <a:lnTo>
                  <a:pt x="0" y="0"/>
                </a:lnTo>
                <a:close/>
              </a:path>
            </a:pathLst>
          </a:custGeom>
          <a:solidFill>
            <a:srgbClr val="2DD4BF">
              <a:alpha val="10196"/>
            </a:srgbClr>
          </a:solidFill>
          <a:ln/>
        </p:spPr>
      </p:sp>
      <p:sp>
        <p:nvSpPr>
          <p:cNvPr id="35" name="Shape 33"/>
          <p:cNvSpPr/>
          <p:nvPr/>
        </p:nvSpPr>
        <p:spPr>
          <a:xfrm>
            <a:off x="6331309" y="2334984"/>
            <a:ext cx="34909" cy="654545"/>
          </a:xfrm>
          <a:custGeom>
            <a:avLst/>
            <a:gdLst/>
            <a:ahLst/>
            <a:cxnLst/>
            <a:rect l="l" t="t" r="r" b="b"/>
            <a:pathLst>
              <a:path w="34909" h="654545">
                <a:moveTo>
                  <a:pt x="0" y="0"/>
                </a:moveTo>
                <a:lnTo>
                  <a:pt x="34909" y="0"/>
                </a:lnTo>
                <a:lnTo>
                  <a:pt x="34909" y="654545"/>
                </a:lnTo>
                <a:lnTo>
                  <a:pt x="0" y="654545"/>
                </a:lnTo>
                <a:lnTo>
                  <a:pt x="0" y="0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36" name="Shape 34"/>
          <p:cNvSpPr/>
          <p:nvPr/>
        </p:nvSpPr>
        <p:spPr>
          <a:xfrm>
            <a:off x="6462218" y="2474621"/>
            <a:ext cx="157091" cy="139636"/>
          </a:xfrm>
          <a:custGeom>
            <a:avLst/>
            <a:gdLst/>
            <a:ahLst/>
            <a:cxnLst/>
            <a:rect l="l" t="t" r="r" b="b"/>
            <a:pathLst>
              <a:path w="157091" h="139636">
                <a:moveTo>
                  <a:pt x="104727" y="26182"/>
                </a:moveTo>
                <a:cubicBezTo>
                  <a:pt x="104727" y="16555"/>
                  <a:pt x="112555" y="8727"/>
                  <a:pt x="122182" y="8727"/>
                </a:cubicBezTo>
                <a:cubicBezTo>
                  <a:pt x="131809" y="8727"/>
                  <a:pt x="139636" y="16555"/>
                  <a:pt x="139636" y="26182"/>
                </a:cubicBezTo>
                <a:lnTo>
                  <a:pt x="139636" y="34909"/>
                </a:lnTo>
                <a:cubicBezTo>
                  <a:pt x="139636" y="39736"/>
                  <a:pt x="143536" y="43636"/>
                  <a:pt x="148364" y="43636"/>
                </a:cubicBezTo>
                <a:cubicBezTo>
                  <a:pt x="153191" y="43636"/>
                  <a:pt x="157091" y="39736"/>
                  <a:pt x="157091" y="34909"/>
                </a:cubicBezTo>
                <a:lnTo>
                  <a:pt x="157091" y="26182"/>
                </a:lnTo>
                <a:cubicBezTo>
                  <a:pt x="157091" y="6900"/>
                  <a:pt x="141464" y="-8727"/>
                  <a:pt x="122182" y="-8727"/>
                </a:cubicBezTo>
                <a:cubicBezTo>
                  <a:pt x="102900" y="-8727"/>
                  <a:pt x="87273" y="6900"/>
                  <a:pt x="87273" y="26182"/>
                </a:cubicBezTo>
                <a:lnTo>
                  <a:pt x="87273" y="43636"/>
                </a:lnTo>
                <a:lnTo>
                  <a:pt x="43636" y="43636"/>
                </a:lnTo>
                <a:cubicBezTo>
                  <a:pt x="34009" y="43636"/>
                  <a:pt x="26182" y="51464"/>
                  <a:pt x="26182" y="61091"/>
                </a:cubicBezTo>
                <a:lnTo>
                  <a:pt x="26182" y="122182"/>
                </a:lnTo>
                <a:cubicBezTo>
                  <a:pt x="26182" y="131809"/>
                  <a:pt x="34009" y="139636"/>
                  <a:pt x="43636" y="139636"/>
                </a:cubicBezTo>
                <a:lnTo>
                  <a:pt x="113455" y="139636"/>
                </a:lnTo>
                <a:cubicBezTo>
                  <a:pt x="123082" y="139636"/>
                  <a:pt x="130909" y="131809"/>
                  <a:pt x="130909" y="122182"/>
                </a:cubicBezTo>
                <a:lnTo>
                  <a:pt x="130909" y="61091"/>
                </a:lnTo>
                <a:cubicBezTo>
                  <a:pt x="130909" y="51464"/>
                  <a:pt x="123082" y="43636"/>
                  <a:pt x="113455" y="43636"/>
                </a:cubicBezTo>
                <a:lnTo>
                  <a:pt x="104727" y="43636"/>
                </a:lnTo>
                <a:lnTo>
                  <a:pt x="104727" y="26182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37" name="Text 35"/>
          <p:cNvSpPr/>
          <p:nvPr/>
        </p:nvSpPr>
        <p:spPr>
          <a:xfrm>
            <a:off x="6697855" y="2439712"/>
            <a:ext cx="1352727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Unusual Permissions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453491" y="2684075"/>
            <a:ext cx="5201455" cy="200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2" b="1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Suspicious:</a:t>
            </a:r>
            <a:r>
              <a:rPr lang="en-US" sz="962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Data sections with EXECUTE flag or code sections with WRITE flag.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331309" y="3057166"/>
            <a:ext cx="5367273" cy="654545"/>
          </a:xfrm>
          <a:custGeom>
            <a:avLst/>
            <a:gdLst/>
            <a:ahLst/>
            <a:cxnLst/>
            <a:rect l="l" t="t" r="r" b="b"/>
            <a:pathLst>
              <a:path w="5367273" h="654545">
                <a:moveTo>
                  <a:pt x="0" y="0"/>
                </a:moveTo>
                <a:lnTo>
                  <a:pt x="5332366" y="0"/>
                </a:lnTo>
                <a:cubicBezTo>
                  <a:pt x="5351644" y="0"/>
                  <a:pt x="5367273" y="15628"/>
                  <a:pt x="5367273" y="34907"/>
                </a:cubicBezTo>
                <a:lnTo>
                  <a:pt x="5367273" y="619639"/>
                </a:lnTo>
                <a:cubicBezTo>
                  <a:pt x="5367273" y="638917"/>
                  <a:pt x="5351644" y="654545"/>
                  <a:pt x="5332366" y="654545"/>
                </a:cubicBezTo>
                <a:lnTo>
                  <a:pt x="0" y="654545"/>
                </a:lnTo>
                <a:lnTo>
                  <a:pt x="0" y="0"/>
                </a:lnTo>
                <a:close/>
              </a:path>
            </a:pathLst>
          </a:custGeom>
          <a:solidFill>
            <a:srgbClr val="38BDF8">
              <a:alpha val="1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331309" y="3057166"/>
            <a:ext cx="34909" cy="654545"/>
          </a:xfrm>
          <a:custGeom>
            <a:avLst/>
            <a:gdLst/>
            <a:ahLst/>
            <a:cxnLst/>
            <a:rect l="l" t="t" r="r" b="b"/>
            <a:pathLst>
              <a:path w="34909" h="654545">
                <a:moveTo>
                  <a:pt x="0" y="0"/>
                </a:moveTo>
                <a:lnTo>
                  <a:pt x="34909" y="0"/>
                </a:lnTo>
                <a:lnTo>
                  <a:pt x="34909" y="654545"/>
                </a:lnTo>
                <a:lnTo>
                  <a:pt x="0" y="654545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41" name="Shape 39"/>
          <p:cNvSpPr/>
          <p:nvPr/>
        </p:nvSpPr>
        <p:spPr>
          <a:xfrm>
            <a:off x="6462218" y="3196803"/>
            <a:ext cx="157091" cy="139636"/>
          </a:xfrm>
          <a:custGeom>
            <a:avLst/>
            <a:gdLst/>
            <a:ahLst/>
            <a:cxnLst/>
            <a:rect l="l" t="t" r="r" b="b"/>
            <a:pathLst>
              <a:path w="157091" h="139636">
                <a:moveTo>
                  <a:pt x="11182" y="-6791"/>
                </a:moveTo>
                <a:cubicBezTo>
                  <a:pt x="8618" y="-9355"/>
                  <a:pt x="4473" y="-9355"/>
                  <a:pt x="1936" y="-6791"/>
                </a:cubicBezTo>
                <a:cubicBezTo>
                  <a:pt x="-600" y="-4227"/>
                  <a:pt x="-627" y="-82"/>
                  <a:pt x="1909" y="2482"/>
                </a:cubicBezTo>
                <a:lnTo>
                  <a:pt x="145909" y="146482"/>
                </a:lnTo>
                <a:cubicBezTo>
                  <a:pt x="148473" y="149045"/>
                  <a:pt x="152618" y="149045"/>
                  <a:pt x="155155" y="146482"/>
                </a:cubicBezTo>
                <a:cubicBezTo>
                  <a:pt x="157691" y="143918"/>
                  <a:pt x="157718" y="139773"/>
                  <a:pt x="155155" y="137236"/>
                </a:cubicBezTo>
                <a:lnTo>
                  <a:pt x="128864" y="110945"/>
                </a:lnTo>
                <a:cubicBezTo>
                  <a:pt x="129600" y="110291"/>
                  <a:pt x="130336" y="109636"/>
                  <a:pt x="131045" y="108982"/>
                </a:cubicBezTo>
                <a:cubicBezTo>
                  <a:pt x="143809" y="97118"/>
                  <a:pt x="152345" y="82964"/>
                  <a:pt x="156409" y="73227"/>
                </a:cubicBezTo>
                <a:cubicBezTo>
                  <a:pt x="157309" y="71073"/>
                  <a:pt x="157309" y="68673"/>
                  <a:pt x="156409" y="66518"/>
                </a:cubicBezTo>
                <a:cubicBezTo>
                  <a:pt x="152345" y="56782"/>
                  <a:pt x="143809" y="42600"/>
                  <a:pt x="131045" y="30764"/>
                </a:cubicBezTo>
                <a:cubicBezTo>
                  <a:pt x="118200" y="18845"/>
                  <a:pt x="100555" y="8782"/>
                  <a:pt x="78518" y="8782"/>
                </a:cubicBezTo>
                <a:cubicBezTo>
                  <a:pt x="63027" y="8782"/>
                  <a:pt x="49718" y="13745"/>
                  <a:pt x="38700" y="20836"/>
                </a:cubicBezTo>
                <a:lnTo>
                  <a:pt x="11182" y="-6791"/>
                </a:lnTo>
                <a:close/>
                <a:moveTo>
                  <a:pt x="55773" y="37827"/>
                </a:moveTo>
                <a:cubicBezTo>
                  <a:pt x="62182" y="33245"/>
                  <a:pt x="70064" y="30545"/>
                  <a:pt x="78545" y="30545"/>
                </a:cubicBezTo>
                <a:cubicBezTo>
                  <a:pt x="100227" y="30545"/>
                  <a:pt x="117818" y="48136"/>
                  <a:pt x="117818" y="69818"/>
                </a:cubicBezTo>
                <a:cubicBezTo>
                  <a:pt x="117818" y="78300"/>
                  <a:pt x="115118" y="86155"/>
                  <a:pt x="110536" y="92591"/>
                </a:cubicBezTo>
                <a:lnTo>
                  <a:pt x="101073" y="83127"/>
                </a:lnTo>
                <a:cubicBezTo>
                  <a:pt x="104536" y="77291"/>
                  <a:pt x="105709" y="70118"/>
                  <a:pt x="103827" y="63027"/>
                </a:cubicBezTo>
                <a:cubicBezTo>
                  <a:pt x="100091" y="49064"/>
                  <a:pt x="85718" y="40773"/>
                  <a:pt x="71755" y="44509"/>
                </a:cubicBezTo>
                <a:cubicBezTo>
                  <a:pt x="69409" y="45136"/>
                  <a:pt x="67200" y="46064"/>
                  <a:pt x="65209" y="47236"/>
                </a:cubicBezTo>
                <a:lnTo>
                  <a:pt x="55745" y="37773"/>
                </a:lnTo>
                <a:close/>
                <a:moveTo>
                  <a:pt x="88718" y="107755"/>
                </a:moveTo>
                <a:cubicBezTo>
                  <a:pt x="85473" y="108627"/>
                  <a:pt x="82064" y="109091"/>
                  <a:pt x="78545" y="109091"/>
                </a:cubicBezTo>
                <a:cubicBezTo>
                  <a:pt x="56864" y="109091"/>
                  <a:pt x="39273" y="91500"/>
                  <a:pt x="39273" y="69818"/>
                </a:cubicBezTo>
                <a:cubicBezTo>
                  <a:pt x="39273" y="66300"/>
                  <a:pt x="39736" y="62891"/>
                  <a:pt x="40609" y="59645"/>
                </a:cubicBezTo>
                <a:lnTo>
                  <a:pt x="18927" y="37964"/>
                </a:lnTo>
                <a:cubicBezTo>
                  <a:pt x="10036" y="48000"/>
                  <a:pt x="3927" y="58636"/>
                  <a:pt x="682" y="66464"/>
                </a:cubicBezTo>
                <a:cubicBezTo>
                  <a:pt x="-218" y="68618"/>
                  <a:pt x="-218" y="71018"/>
                  <a:pt x="682" y="73173"/>
                </a:cubicBezTo>
                <a:cubicBezTo>
                  <a:pt x="4745" y="82909"/>
                  <a:pt x="13282" y="97091"/>
                  <a:pt x="26045" y="108927"/>
                </a:cubicBezTo>
                <a:cubicBezTo>
                  <a:pt x="38891" y="120845"/>
                  <a:pt x="56536" y="130909"/>
                  <a:pt x="78573" y="130909"/>
                </a:cubicBezTo>
                <a:cubicBezTo>
                  <a:pt x="88745" y="130909"/>
                  <a:pt x="97991" y="128755"/>
                  <a:pt x="106255" y="125291"/>
                </a:cubicBezTo>
                <a:lnTo>
                  <a:pt x="88745" y="107782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42" name="Text 40"/>
          <p:cNvSpPr/>
          <p:nvPr/>
        </p:nvSpPr>
        <p:spPr>
          <a:xfrm>
            <a:off x="6697855" y="3161893"/>
            <a:ext cx="1090909" cy="2094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Packed Sections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453491" y="3406257"/>
            <a:ext cx="5201455" cy="2007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62" b="1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Obfuscation:</a:t>
            </a:r>
            <a:r>
              <a:rPr lang="en-US" sz="962" dirty="0">
                <a:solidFill>
                  <a:srgbClr val="E2E8F0">
                    <a:alpha val="8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Packers often set RWX permissions for unpacking stubs.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352582" y="5093238"/>
            <a:ext cx="11492073" cy="1420800"/>
          </a:xfrm>
          <a:custGeom>
            <a:avLst/>
            <a:gdLst/>
            <a:ahLst/>
            <a:cxnLst/>
            <a:rect l="l" t="t" r="r" b="b"/>
            <a:pathLst>
              <a:path w="11492073" h="1420800">
                <a:moveTo>
                  <a:pt x="34909" y="0"/>
                </a:moveTo>
                <a:lnTo>
                  <a:pt x="11457164" y="0"/>
                </a:lnTo>
                <a:cubicBezTo>
                  <a:pt x="11476443" y="0"/>
                  <a:pt x="11492073" y="15629"/>
                  <a:pt x="11492073" y="34909"/>
                </a:cubicBezTo>
                <a:lnTo>
                  <a:pt x="11492073" y="1385891"/>
                </a:lnTo>
                <a:cubicBezTo>
                  <a:pt x="11492073" y="1405171"/>
                  <a:pt x="11476443" y="1420800"/>
                  <a:pt x="11457164" y="1420800"/>
                </a:cubicBezTo>
                <a:lnTo>
                  <a:pt x="34909" y="1420800"/>
                </a:lnTo>
                <a:cubicBezTo>
                  <a:pt x="15642" y="1420800"/>
                  <a:pt x="0" y="1405158"/>
                  <a:pt x="0" y="1385891"/>
                </a:cubicBezTo>
                <a:lnTo>
                  <a:pt x="0" y="34909"/>
                </a:lnTo>
                <a:cubicBezTo>
                  <a:pt x="0" y="15642"/>
                  <a:pt x="15642" y="0"/>
                  <a:pt x="34909" y="0"/>
                </a:cubicBezTo>
                <a:close/>
              </a:path>
            </a:pathLst>
          </a:custGeom>
          <a:solidFill>
            <a:srgbClr val="334155">
              <a:alpha val="2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495709" y="5236364"/>
            <a:ext cx="11284364" cy="2443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7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Memory Protection Constants Mapping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499200" y="5588945"/>
            <a:ext cx="2712436" cy="774982"/>
          </a:xfrm>
          <a:custGeom>
            <a:avLst/>
            <a:gdLst/>
            <a:ahLst/>
            <a:cxnLst/>
            <a:rect l="l" t="t" r="r" b="b"/>
            <a:pathLst>
              <a:path w="2712436" h="774982">
                <a:moveTo>
                  <a:pt x="34913" y="0"/>
                </a:moveTo>
                <a:lnTo>
                  <a:pt x="2677523" y="0"/>
                </a:lnTo>
                <a:cubicBezTo>
                  <a:pt x="2696805" y="0"/>
                  <a:pt x="2712436" y="15631"/>
                  <a:pt x="2712436" y="34913"/>
                </a:cubicBezTo>
                <a:lnTo>
                  <a:pt x="2712436" y="740069"/>
                </a:lnTo>
                <a:cubicBezTo>
                  <a:pt x="2712436" y="759351"/>
                  <a:pt x="2696805" y="774982"/>
                  <a:pt x="2677523" y="774982"/>
                </a:cubicBezTo>
                <a:lnTo>
                  <a:pt x="34913" y="774982"/>
                </a:lnTo>
                <a:cubicBezTo>
                  <a:pt x="15631" y="774982"/>
                  <a:pt x="0" y="759351"/>
                  <a:pt x="0" y="740069"/>
                </a:cubicBezTo>
                <a:lnTo>
                  <a:pt x="0" y="34913"/>
                </a:lnTo>
                <a:cubicBezTo>
                  <a:pt x="0" y="15631"/>
                  <a:pt x="15631" y="0"/>
                  <a:pt x="34913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576873" y="5697166"/>
            <a:ext cx="2557091" cy="174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2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PAGE_EXECUTE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81236" y="5906621"/>
            <a:ext cx="2548364" cy="139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5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Execute only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581236" y="6115964"/>
            <a:ext cx="2548364" cy="139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5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0x20000000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3326182" y="5588945"/>
            <a:ext cx="2712436" cy="774982"/>
          </a:xfrm>
          <a:custGeom>
            <a:avLst/>
            <a:gdLst/>
            <a:ahLst/>
            <a:cxnLst/>
            <a:rect l="l" t="t" r="r" b="b"/>
            <a:pathLst>
              <a:path w="2712436" h="774982">
                <a:moveTo>
                  <a:pt x="34913" y="0"/>
                </a:moveTo>
                <a:lnTo>
                  <a:pt x="2677523" y="0"/>
                </a:lnTo>
                <a:cubicBezTo>
                  <a:pt x="2696805" y="0"/>
                  <a:pt x="2712436" y="15631"/>
                  <a:pt x="2712436" y="34913"/>
                </a:cubicBezTo>
                <a:lnTo>
                  <a:pt x="2712436" y="740069"/>
                </a:lnTo>
                <a:cubicBezTo>
                  <a:pt x="2712436" y="759351"/>
                  <a:pt x="2696805" y="774982"/>
                  <a:pt x="2677523" y="774982"/>
                </a:cubicBezTo>
                <a:lnTo>
                  <a:pt x="34913" y="774982"/>
                </a:lnTo>
                <a:cubicBezTo>
                  <a:pt x="15631" y="774982"/>
                  <a:pt x="0" y="759351"/>
                  <a:pt x="0" y="740069"/>
                </a:cubicBezTo>
                <a:lnTo>
                  <a:pt x="0" y="34913"/>
                </a:lnTo>
                <a:cubicBezTo>
                  <a:pt x="0" y="15631"/>
                  <a:pt x="15631" y="0"/>
                  <a:pt x="34913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3403854" y="5697166"/>
            <a:ext cx="2557091" cy="174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2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PAGE_EXECUTE_READ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3408218" y="5906621"/>
            <a:ext cx="2548364" cy="139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5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Execute + Read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3408218" y="6115964"/>
            <a:ext cx="2548364" cy="139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5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0x60000000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153273" y="5588945"/>
            <a:ext cx="2712436" cy="774982"/>
          </a:xfrm>
          <a:custGeom>
            <a:avLst/>
            <a:gdLst/>
            <a:ahLst/>
            <a:cxnLst/>
            <a:rect l="l" t="t" r="r" b="b"/>
            <a:pathLst>
              <a:path w="2712436" h="774982">
                <a:moveTo>
                  <a:pt x="34913" y="0"/>
                </a:moveTo>
                <a:lnTo>
                  <a:pt x="2677523" y="0"/>
                </a:lnTo>
                <a:cubicBezTo>
                  <a:pt x="2696805" y="0"/>
                  <a:pt x="2712436" y="15631"/>
                  <a:pt x="2712436" y="34913"/>
                </a:cubicBezTo>
                <a:lnTo>
                  <a:pt x="2712436" y="740069"/>
                </a:lnTo>
                <a:cubicBezTo>
                  <a:pt x="2712436" y="759351"/>
                  <a:pt x="2696805" y="774982"/>
                  <a:pt x="2677523" y="774982"/>
                </a:cubicBezTo>
                <a:lnTo>
                  <a:pt x="34913" y="774982"/>
                </a:lnTo>
                <a:cubicBezTo>
                  <a:pt x="15631" y="774982"/>
                  <a:pt x="0" y="759351"/>
                  <a:pt x="0" y="740069"/>
                </a:cubicBezTo>
                <a:lnTo>
                  <a:pt x="0" y="34913"/>
                </a:lnTo>
                <a:cubicBezTo>
                  <a:pt x="0" y="15631"/>
                  <a:pt x="15631" y="0"/>
                  <a:pt x="34913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55" name="Text 53"/>
          <p:cNvSpPr/>
          <p:nvPr/>
        </p:nvSpPr>
        <p:spPr>
          <a:xfrm>
            <a:off x="6230946" y="5697166"/>
            <a:ext cx="2557091" cy="174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2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PAGE_READWRITE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235309" y="5906621"/>
            <a:ext cx="2548364" cy="139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5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Read + Write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235309" y="6115964"/>
            <a:ext cx="2548364" cy="139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5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0xC0000000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980255" y="5588945"/>
            <a:ext cx="2712436" cy="774982"/>
          </a:xfrm>
          <a:custGeom>
            <a:avLst/>
            <a:gdLst/>
            <a:ahLst/>
            <a:cxnLst/>
            <a:rect l="l" t="t" r="r" b="b"/>
            <a:pathLst>
              <a:path w="2712436" h="774982">
                <a:moveTo>
                  <a:pt x="34913" y="0"/>
                </a:moveTo>
                <a:lnTo>
                  <a:pt x="2677523" y="0"/>
                </a:lnTo>
                <a:cubicBezTo>
                  <a:pt x="2696805" y="0"/>
                  <a:pt x="2712436" y="15631"/>
                  <a:pt x="2712436" y="34913"/>
                </a:cubicBezTo>
                <a:lnTo>
                  <a:pt x="2712436" y="740069"/>
                </a:lnTo>
                <a:cubicBezTo>
                  <a:pt x="2712436" y="759351"/>
                  <a:pt x="2696805" y="774982"/>
                  <a:pt x="2677523" y="774982"/>
                </a:cubicBezTo>
                <a:lnTo>
                  <a:pt x="34913" y="774982"/>
                </a:lnTo>
                <a:cubicBezTo>
                  <a:pt x="15631" y="774982"/>
                  <a:pt x="0" y="759351"/>
                  <a:pt x="0" y="740069"/>
                </a:cubicBezTo>
                <a:lnTo>
                  <a:pt x="0" y="34913"/>
                </a:lnTo>
                <a:cubicBezTo>
                  <a:pt x="0" y="15631"/>
                  <a:pt x="15631" y="0"/>
                  <a:pt x="34913" y="0"/>
                </a:cubicBezTo>
                <a:close/>
              </a:path>
            </a:pathLst>
          </a:custGeom>
          <a:solidFill>
            <a:srgbClr val="0F172A">
              <a:alpha val="6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59" name="Text 57"/>
          <p:cNvSpPr/>
          <p:nvPr/>
        </p:nvSpPr>
        <p:spPr>
          <a:xfrm>
            <a:off x="9057928" y="5697166"/>
            <a:ext cx="2557091" cy="1745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2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PAGE_EXECUTE_READWRITE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9062292" y="5906621"/>
            <a:ext cx="2548364" cy="139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5" dirty="0">
                <a:solidFill>
                  <a:srgbClr val="E2E8F0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R/W/X (Dangerous)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9062292" y="6115964"/>
            <a:ext cx="2548364" cy="1396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5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0xE0000000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2390</Words>
  <Application>Microsoft Office PowerPoint</Application>
  <PresentationFormat>Widescreen</PresentationFormat>
  <Paragraphs>473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MiSans</vt:lpstr>
      <vt:lpstr>Liter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 File Analysis</dc:title>
  <dc:subject>PE File Analysis</dc:subject>
  <dc:creator>Kimi</dc:creator>
  <cp:lastModifiedBy>Chanaka Nanayakkara</cp:lastModifiedBy>
  <cp:revision>1</cp:revision>
  <dcterms:created xsi:type="dcterms:W3CDTF">2026-01-16T14:22:58Z</dcterms:created>
  <dcterms:modified xsi:type="dcterms:W3CDTF">2026-01-16T14:23:14Z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{"Label":"PE File Analysis","ContentProducer":"001191110108MACG2KBH8F10000","ProduceID":"19bc723f-4622-8d42-8000-0000024c6e68","ReservedCode1":"","ContentPropagator":"001191110108MACG2KBH8F20000","PropagateID":"19bc723f-4622-8d42-8000-0000024c6e68","ReservedCode2":""}</vt:lpwstr>
  </property>
</Properties>
</file>